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71" r:id="rId5"/>
    <p:sldId id="263" r:id="rId6"/>
    <p:sldId id="281" r:id="rId7"/>
    <p:sldId id="282" r:id="rId8"/>
    <p:sldId id="283" r:id="rId9"/>
    <p:sldId id="266" r:id="rId10"/>
    <p:sldId id="264" r:id="rId11"/>
    <p:sldId id="274" r:id="rId12"/>
    <p:sldId id="275" r:id="rId13"/>
    <p:sldId id="276" r:id="rId14"/>
    <p:sldId id="284" r:id="rId15"/>
    <p:sldId id="267" r:id="rId16"/>
    <p:sldId id="277" r:id="rId17"/>
    <p:sldId id="273" r:id="rId18"/>
    <p:sldId id="265" r:id="rId19"/>
    <p:sldId id="279" r:id="rId20"/>
    <p:sldId id="272" r:id="rId21"/>
    <p:sldId id="259" r:id="rId22"/>
    <p:sldId id="260" r:id="rId23"/>
    <p:sldId id="278" r:id="rId24"/>
    <p:sldId id="280" r:id="rId25"/>
    <p:sldId id="261" r:id="rId26"/>
    <p:sldId id="26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F9C009-7054-4074-8A87-13B3CA509E6D}" type="datetimeFigureOut">
              <a:rPr lang="en-US" smtClean="0"/>
              <a:pPr/>
              <a:t>5/27/2014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FC246D-9E94-4E03-A07D-6115AF033602}" type="slidenum">
              <a:rPr lang="en-US" smtClean="0"/>
              <a:pPr/>
              <a:t>‹#›</a:t>
            </a:fld>
            <a:endParaRPr lang="en-US"/>
          </a:p>
        </p:txBody>
      </p:sp>
    </p:spTree>
    <p:extLst>
      <p:ext uri="{BB962C8B-B14F-4D97-AF65-F5344CB8AC3E}">
        <p14:creationId xmlns:p14="http://schemas.microsoft.com/office/powerpoint/2010/main" val="3702049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Pre-recorded cassettes ruled from 66-79. In 1979,</a:t>
            </a:r>
            <a:r>
              <a:rPr lang="en-US" baseline="0" dirty="0" smtClean="0"/>
              <a:t> record sales plummet. Researchers blame it on the fact that people were using their record decks to record their friends’ tapes.</a:t>
            </a:r>
          </a:p>
          <a:p>
            <a:endParaRPr lang="en-US" baseline="0" dirty="0" smtClean="0"/>
          </a:p>
          <a:p>
            <a:r>
              <a:rPr lang="en-US" baseline="0" dirty="0" smtClean="0"/>
              <a:t>Walkman introduced in 1980; huge in 1983</a:t>
            </a:r>
          </a:p>
          <a:p>
            <a:endParaRPr lang="en-US" baseline="0" dirty="0" smtClean="0"/>
          </a:p>
          <a:p>
            <a:r>
              <a:rPr lang="en-US" baseline="0" dirty="0" smtClean="0"/>
              <a:t>Compact Disc – 1983; greater portability and improved sound; also, non-linear (hit a button and your on next track)</a:t>
            </a:r>
          </a:p>
          <a:p>
            <a:endParaRPr lang="en-US" baseline="0" dirty="0" smtClean="0"/>
          </a:p>
          <a:p>
            <a:r>
              <a:rPr lang="en-US" baseline="0" dirty="0" smtClean="0"/>
              <a:t>Profit made on CDs b/c cheaper and higher demand – 8 tracks, cassettes and vinyl disappear</a:t>
            </a:r>
          </a:p>
          <a:p>
            <a:endParaRPr lang="en-US" baseline="0" dirty="0" smtClean="0"/>
          </a:p>
          <a:p>
            <a:r>
              <a:rPr lang="en-US" baseline="0" dirty="0" smtClean="0"/>
              <a:t>MIDI – musical instrument digital interface: a computer protocol that enables digital instruments and computer software to communicate to one another. 1983</a:t>
            </a:r>
          </a:p>
          <a:p>
            <a:r>
              <a:rPr lang="en-US" baseline="0" dirty="0" smtClean="0"/>
              <a:t>	keyboard</a:t>
            </a:r>
          </a:p>
          <a:p>
            <a:r>
              <a:rPr lang="en-US" baseline="0" dirty="0" smtClean="0"/>
              <a:t>	digital samplers</a:t>
            </a:r>
          </a:p>
          <a:p>
            <a:r>
              <a:rPr lang="en-US" baseline="0" dirty="0" smtClean="0"/>
              <a:t>	drum machines</a:t>
            </a:r>
          </a:p>
          <a:p>
            <a:r>
              <a:rPr lang="en-US" baseline="0" dirty="0" smtClean="0"/>
              <a:t>People can record own music at home</a:t>
            </a:r>
          </a:p>
          <a:p>
            <a:r>
              <a:rPr lang="en-US" baseline="0" dirty="0" smtClean="0"/>
              <a:t>Easier to make changes to how music was played back</a:t>
            </a:r>
            <a:endParaRPr lang="en-US" dirty="0"/>
          </a:p>
        </p:txBody>
      </p:sp>
      <p:sp>
        <p:nvSpPr>
          <p:cNvPr id="4" name="Slide Number Placeholder 3"/>
          <p:cNvSpPr>
            <a:spLocks noGrp="1"/>
          </p:cNvSpPr>
          <p:nvPr>
            <p:ph type="sldNum" sz="quarter" idx="10"/>
          </p:nvPr>
        </p:nvSpPr>
        <p:spPr/>
        <p:txBody>
          <a:bodyPr/>
          <a:lstStyle/>
          <a:p>
            <a:fld id="{BAFC246D-9E94-4E03-A07D-6115AF033602}" type="slidenum">
              <a:rPr lang="en-US" smtClean="0"/>
              <a:pPr/>
              <a:t>2</a:t>
            </a:fld>
            <a:endParaRPr lang="en-US"/>
          </a:p>
        </p:txBody>
      </p:sp>
    </p:spTree>
    <p:extLst>
      <p:ext uri="{BB962C8B-B14F-4D97-AF65-F5344CB8AC3E}">
        <p14:creationId xmlns:p14="http://schemas.microsoft.com/office/powerpoint/2010/main" val="38884512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Journey is an American rock band formed in 1973 in San Francisco by former members of Santana and </a:t>
            </a:r>
            <a:r>
              <a:rPr lang="en-US" dirty="0" err="1" smtClean="0"/>
              <a:t>Frumious</a:t>
            </a:r>
            <a:r>
              <a:rPr lang="en-US" dirty="0" smtClean="0"/>
              <a:t> </a:t>
            </a:r>
            <a:r>
              <a:rPr lang="en-US" dirty="0" err="1" smtClean="0"/>
              <a:t>Bandersnatch</a:t>
            </a:r>
            <a:r>
              <a:rPr lang="en-US" dirty="0" smtClean="0"/>
              <a:t>. The band has gone through several phases; its strongest commercial success occurred between 1978 and 1987, after which it temporarily disbanded. During that period, the band released a series of hit songs, including 1981's "Don't Stop </a:t>
            </a:r>
            <a:r>
              <a:rPr lang="en-US" dirty="0" err="1" smtClean="0"/>
              <a:t>Believin</a:t>
            </a:r>
            <a:r>
              <a:rPr lang="en-US" dirty="0" smtClean="0"/>
              <a:t>'", which became in 2009 the top-selling catalog track in iTunes history.[2][3][4] Its parent studio album, Escape, the band's eighth and most successful, reached No. 1 on the Billboard 200 and yielded another of their most popular singles, "Open Arms". Its 1983 follow-up, Frontiers, was almost as successful in the United States, reaching No. 2 and spawning several successful singles; it broadened the band's appeal in the United Kingdom, where it reached No. 6 on the UK Albums Chart. Journey enjoyed a successful reunion in the mid-1990s, and later regrouped with a series of lead singers.</a:t>
            </a:r>
          </a:p>
          <a:p>
            <a:r>
              <a:rPr lang="en-US" dirty="0" smtClean="0"/>
              <a:t> </a:t>
            </a:r>
          </a:p>
          <a:p>
            <a:r>
              <a:rPr lang="en-US" dirty="0" smtClean="0"/>
              <a:t>Sales have resulted in two gold albums, eight multi-platinum albums, and one diamond album (including seven consecutive multi-platinum albums between 1978 and 1987). They have had eighteen Top 40 singles in the US, six of which reached the Top 10 of the US Billboard Hot 100 chart and two of which reached No. 1 on other Billboard charts, and a No. 6 hit on the UK Singles Chart in "Don't Stop </a:t>
            </a:r>
            <a:r>
              <a:rPr lang="en-US" dirty="0" err="1" smtClean="0"/>
              <a:t>Believin</a:t>
            </a:r>
            <a:r>
              <a:rPr lang="en-US" dirty="0" smtClean="0"/>
              <a:t>'". Originally a progressive rock band, Journey was described by </a:t>
            </a:r>
            <a:r>
              <a:rPr lang="en-US" dirty="0" err="1" smtClean="0"/>
              <a:t>Allmusic</a:t>
            </a:r>
            <a:r>
              <a:rPr lang="en-US" dirty="0" smtClean="0"/>
              <a:t> as having cemented a reputation as "one of America's most beloved (and sometimes hated) commercial rock/pop bands" by 1978, when they redefined their sound by embracing traditional pop arrangements on their fourth album, Infinity.[5] According to the Recording Industry Association of America, Journey has sold 47 million albums in the US, making them the 28th best selling band. Their worldwide sales have reached over 80 million albums.[6][7] A 2005 USA Today opinion poll named Journey the fifth best American rock band in history.[8][9] Their songs have become arena rock staples and are still played on rock radio stations across the world.</a:t>
            </a:r>
          </a:p>
          <a:p>
            <a:endParaRPr lang="en-US" dirty="0"/>
          </a:p>
        </p:txBody>
      </p:sp>
      <p:sp>
        <p:nvSpPr>
          <p:cNvPr id="4" name="Slide Number Placeholder 3"/>
          <p:cNvSpPr>
            <a:spLocks noGrp="1"/>
          </p:cNvSpPr>
          <p:nvPr>
            <p:ph type="sldNum" sz="quarter" idx="10"/>
          </p:nvPr>
        </p:nvSpPr>
        <p:spPr/>
        <p:txBody>
          <a:bodyPr/>
          <a:lstStyle/>
          <a:p>
            <a:fld id="{BAFC246D-9E94-4E03-A07D-6115AF033602}" type="slidenum">
              <a:rPr lang="en-US" smtClean="0"/>
              <a:pPr/>
              <a:t>16</a:t>
            </a:fld>
            <a:endParaRPr lang="en-US"/>
          </a:p>
        </p:txBody>
      </p:sp>
    </p:spTree>
    <p:extLst>
      <p:ext uri="{BB962C8B-B14F-4D97-AF65-F5344CB8AC3E}">
        <p14:creationId xmlns:p14="http://schemas.microsoft.com/office/powerpoint/2010/main" val="598141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Judas Priest are a British heavy metal band formed in Birmingham, England in 1969.[1] Known for twin lead guitars, a wide operatic vocal style, and for introducing the S&amp;M leather-and-studs look into heavy metal, they have sold over 50 million albums worldwide.[2][3][4]</a:t>
            </a:r>
          </a:p>
          <a:p>
            <a:r>
              <a:rPr lang="en-US" dirty="0" smtClean="0"/>
              <a:t> </a:t>
            </a:r>
          </a:p>
          <a:p>
            <a:r>
              <a:rPr lang="en-US" dirty="0" smtClean="0"/>
              <a:t>After an early career as a secondary act dogged by unsympathetic producers and line-up changes, the band found considerable commercial success in the 1980s. In 1989, they were named as defendants in an unsuccessful lawsuit alleging that subliminal messages on their albums had caused the suicide attempts of two young men.[5]</a:t>
            </a:r>
          </a:p>
          <a:p>
            <a:r>
              <a:rPr lang="en-US" dirty="0" smtClean="0"/>
              <a:t> </a:t>
            </a:r>
          </a:p>
          <a:p>
            <a:r>
              <a:rPr lang="en-US" dirty="0" smtClean="0"/>
              <a:t>The band's membership has seen much turnover, including a revolving cast of drummers in the 1970s, and the temporary departure of singer Rob </a:t>
            </a:r>
            <a:r>
              <a:rPr lang="en-US" dirty="0" err="1" smtClean="0"/>
              <a:t>Halford</a:t>
            </a:r>
            <a:r>
              <a:rPr lang="en-US" dirty="0" smtClean="0"/>
              <a:t> in the early 1990s. The current line-up consists of lead vocalist Rob </a:t>
            </a:r>
            <a:r>
              <a:rPr lang="en-US" dirty="0" err="1" smtClean="0"/>
              <a:t>Halford</a:t>
            </a:r>
            <a:r>
              <a:rPr lang="en-US" dirty="0" smtClean="0"/>
              <a:t>, guitarists Glenn Tipton and Richie Faulkner, bassist Ian Hill, and drummer Scott Travis. The band's best-selling album is 1982's Screaming for Vengeance featuring their most commercially successful line-up, Rob </a:t>
            </a:r>
            <a:r>
              <a:rPr lang="en-US" dirty="0" err="1" smtClean="0"/>
              <a:t>Halford</a:t>
            </a:r>
            <a:r>
              <a:rPr lang="en-US" dirty="0" smtClean="0"/>
              <a:t> (lead vocals), K. K. Downing (guitar), Glenn Tipton (guitar), Ian Hill (bass), and Dave Holland (drums). In 2010, the band announced that a new album is expected to be released sometime in 2013.</a:t>
            </a:r>
          </a:p>
          <a:p>
            <a:endParaRPr lang="en-US" dirty="0"/>
          </a:p>
        </p:txBody>
      </p:sp>
      <p:sp>
        <p:nvSpPr>
          <p:cNvPr id="4" name="Slide Number Placeholder 3"/>
          <p:cNvSpPr>
            <a:spLocks noGrp="1"/>
          </p:cNvSpPr>
          <p:nvPr>
            <p:ph type="sldNum" sz="quarter" idx="10"/>
          </p:nvPr>
        </p:nvSpPr>
        <p:spPr/>
        <p:txBody>
          <a:bodyPr/>
          <a:lstStyle/>
          <a:p>
            <a:fld id="{BAFC246D-9E94-4E03-A07D-6115AF033602}" type="slidenum">
              <a:rPr lang="en-US" smtClean="0"/>
              <a:pPr/>
              <a:t>17</a:t>
            </a:fld>
            <a:endParaRPr lang="en-US"/>
          </a:p>
        </p:txBody>
      </p:sp>
    </p:spTree>
    <p:extLst>
      <p:ext uri="{BB962C8B-B14F-4D97-AF65-F5344CB8AC3E}">
        <p14:creationId xmlns:p14="http://schemas.microsoft.com/office/powerpoint/2010/main" val="3280027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Double Fantasy</a:t>
            </a:r>
            <a:r>
              <a:rPr lang="en-US" baseline="0" dirty="0" smtClean="0"/>
              <a:t> – album recorded by Lennon and Ono in 1980</a:t>
            </a:r>
          </a:p>
          <a:p>
            <a:endParaRPr lang="en-US" baseline="0" dirty="0" smtClean="0"/>
          </a:p>
          <a:p>
            <a:r>
              <a:rPr lang="en-US" baseline="0" dirty="0" smtClean="0"/>
              <a:t>He and Ono walking home from late-night recording session, deranged fan Mark David Chapman shoots Lennon. </a:t>
            </a:r>
          </a:p>
          <a:p>
            <a:endParaRPr lang="en-US" baseline="0" dirty="0" smtClean="0"/>
          </a:p>
          <a:p>
            <a:r>
              <a:rPr lang="en-US" baseline="0" dirty="0" smtClean="0"/>
              <a:t>Uncertainty to future of rock n roll</a:t>
            </a:r>
            <a:endParaRPr lang="en-US" dirty="0"/>
          </a:p>
        </p:txBody>
      </p:sp>
      <p:sp>
        <p:nvSpPr>
          <p:cNvPr id="4" name="Slide Number Placeholder 3"/>
          <p:cNvSpPr>
            <a:spLocks noGrp="1"/>
          </p:cNvSpPr>
          <p:nvPr>
            <p:ph type="sldNum" sz="quarter" idx="10"/>
          </p:nvPr>
        </p:nvSpPr>
        <p:spPr/>
        <p:txBody>
          <a:bodyPr/>
          <a:lstStyle/>
          <a:p>
            <a:fld id="{BAFC246D-9E94-4E03-A07D-6115AF033602}" type="slidenum">
              <a:rPr lang="en-US" smtClean="0"/>
              <a:pPr/>
              <a:t>21</a:t>
            </a:fld>
            <a:endParaRPr lang="en-US"/>
          </a:p>
        </p:txBody>
      </p:sp>
    </p:spTree>
    <p:extLst>
      <p:ext uri="{BB962C8B-B14F-4D97-AF65-F5344CB8AC3E}">
        <p14:creationId xmlns:p14="http://schemas.microsoft.com/office/powerpoint/2010/main" val="18536106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Created 1985</a:t>
            </a:r>
          </a:p>
          <a:p>
            <a:r>
              <a:rPr lang="en-US" dirty="0" smtClean="0"/>
              <a:t>“Washington</a:t>
            </a:r>
            <a:r>
              <a:rPr lang="en-US" baseline="0" dirty="0" smtClean="0"/>
              <a:t> Wives” (Tipper Gore, Al’s wife)</a:t>
            </a:r>
          </a:p>
          <a:p>
            <a:r>
              <a:rPr lang="en-US" baseline="0" dirty="0" smtClean="0"/>
              <a:t>Religious and conservative backing</a:t>
            </a:r>
          </a:p>
          <a:p>
            <a:r>
              <a:rPr lang="en-US" baseline="0" dirty="0" smtClean="0"/>
              <a:t>RIAA Recording Industry </a:t>
            </a:r>
            <a:r>
              <a:rPr lang="en-US" baseline="0" dirty="0" err="1" smtClean="0"/>
              <a:t>Assc</a:t>
            </a:r>
            <a:r>
              <a:rPr lang="en-US" baseline="0" dirty="0" smtClean="0"/>
              <a:t> of America asks record companies to put labels on CDs.</a:t>
            </a:r>
            <a:endParaRPr lang="en-US" dirty="0"/>
          </a:p>
        </p:txBody>
      </p:sp>
      <p:sp>
        <p:nvSpPr>
          <p:cNvPr id="4" name="Slide Number Placeholder 3"/>
          <p:cNvSpPr>
            <a:spLocks noGrp="1"/>
          </p:cNvSpPr>
          <p:nvPr>
            <p:ph type="sldNum" sz="quarter" idx="10"/>
          </p:nvPr>
        </p:nvSpPr>
        <p:spPr/>
        <p:txBody>
          <a:bodyPr/>
          <a:lstStyle/>
          <a:p>
            <a:fld id="{BAFC246D-9E94-4E03-A07D-6115AF033602}" type="slidenum">
              <a:rPr lang="en-US" smtClean="0"/>
              <a:pPr/>
              <a:t>22</a:t>
            </a:fld>
            <a:endParaRPr lang="en-US"/>
          </a:p>
        </p:txBody>
      </p:sp>
    </p:spTree>
    <p:extLst>
      <p:ext uri="{BB962C8B-B14F-4D97-AF65-F5344CB8AC3E}">
        <p14:creationId xmlns:p14="http://schemas.microsoft.com/office/powerpoint/2010/main" val="3906563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 Pilatus and </a:t>
            </a:r>
            <a:r>
              <a:rPr lang="en-US" dirty="0" err="1" smtClean="0"/>
              <a:t>Fabrice</a:t>
            </a:r>
            <a:r>
              <a:rPr lang="en-US" dirty="0" smtClean="0"/>
              <a:t> </a:t>
            </a:r>
            <a:r>
              <a:rPr lang="en-US" dirty="0" err="1" smtClean="0"/>
              <a:t>Morvan</a:t>
            </a:r>
            <a:endParaRPr lang="en-US" dirty="0" smtClean="0"/>
          </a:p>
          <a:p>
            <a:endParaRPr lang="en-US" dirty="0" smtClean="0"/>
          </a:p>
          <a:p>
            <a:r>
              <a:rPr lang="en-US" dirty="0" smtClean="0"/>
              <a:t>Lip synced their</a:t>
            </a:r>
            <a:r>
              <a:rPr lang="en-US" baseline="0" dirty="0" smtClean="0"/>
              <a:t> hit songs</a:t>
            </a:r>
          </a:p>
          <a:p>
            <a:endParaRPr lang="en-US" baseline="0" dirty="0" smtClean="0"/>
          </a:p>
          <a:p>
            <a:r>
              <a:rPr lang="en-US" baseline="0" dirty="0" smtClean="0"/>
              <a:t>Grammy Awards in 1990, revoked and stripped by association in 1990</a:t>
            </a:r>
          </a:p>
          <a:p>
            <a:endParaRPr lang="en-US" baseline="0" dirty="0" smtClean="0"/>
          </a:p>
          <a:p>
            <a:r>
              <a:rPr lang="en-US" baseline="0" dirty="0" smtClean="0"/>
              <a:t>Shows how “image conscious” Americans were in the MTV decade</a:t>
            </a:r>
          </a:p>
          <a:p>
            <a:endParaRPr lang="en-US" baseline="0" dirty="0" smtClean="0"/>
          </a:p>
          <a:p>
            <a:r>
              <a:rPr lang="en-US" baseline="0" dirty="0" smtClean="0"/>
              <a:t>Pilatus commits suicide in 1998</a:t>
            </a:r>
            <a:endParaRPr lang="en-US" dirty="0"/>
          </a:p>
        </p:txBody>
      </p:sp>
      <p:sp>
        <p:nvSpPr>
          <p:cNvPr id="4" name="Slide Number Placeholder 3"/>
          <p:cNvSpPr>
            <a:spLocks noGrp="1"/>
          </p:cNvSpPr>
          <p:nvPr>
            <p:ph type="sldNum" sz="quarter" idx="10"/>
          </p:nvPr>
        </p:nvSpPr>
        <p:spPr/>
        <p:txBody>
          <a:bodyPr/>
          <a:lstStyle/>
          <a:p>
            <a:fld id="{BAFC246D-9E94-4E03-A07D-6115AF033602}" type="slidenum">
              <a:rPr lang="en-US" smtClean="0"/>
              <a:pPr/>
              <a:t>25</a:t>
            </a:fld>
            <a:endParaRPr lang="en-US"/>
          </a:p>
        </p:txBody>
      </p:sp>
    </p:spTree>
    <p:extLst>
      <p:ext uri="{BB962C8B-B14F-4D97-AF65-F5344CB8AC3E}">
        <p14:creationId xmlns:p14="http://schemas.microsoft.com/office/powerpoint/2010/main" val="677622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Written by MJ and Quincy Jones, benefit song</a:t>
            </a:r>
            <a:r>
              <a:rPr lang="en-US" baseline="0" dirty="0" smtClean="0"/>
              <a:t> for USA for Africa (relief org.)</a:t>
            </a:r>
          </a:p>
          <a:p>
            <a:r>
              <a:rPr lang="en-US" baseline="0" dirty="0" smtClean="0"/>
              <a:t>“Check your egos at the door.”</a:t>
            </a:r>
          </a:p>
          <a:p>
            <a:r>
              <a:rPr lang="en-US" baseline="0" dirty="0" smtClean="0"/>
              <a:t>45 hit artists got </a:t>
            </a:r>
            <a:r>
              <a:rPr lang="en-US" baseline="0" dirty="0" err="1" smtClean="0"/>
              <a:t>togther</a:t>
            </a:r>
            <a:r>
              <a:rPr lang="en-US" baseline="0" dirty="0" smtClean="0"/>
              <a:t> at A&amp;M studios in Hollywood to record song in 1985 – stays at no. 1 for 4 weeks</a:t>
            </a:r>
          </a:p>
          <a:p>
            <a:endParaRPr lang="en-US" baseline="0" dirty="0" smtClean="0"/>
          </a:p>
          <a:p>
            <a:r>
              <a:rPr lang="en-US" baseline="0" dirty="0" err="1" smtClean="0"/>
              <a:t>Simulatenous</a:t>
            </a:r>
            <a:r>
              <a:rPr lang="en-US" baseline="0" dirty="0" smtClean="0"/>
              <a:t> concerts held in Philly and London. Africa relief project. Raised $100 million. </a:t>
            </a:r>
          </a:p>
          <a:p>
            <a:endParaRPr lang="en-US" baseline="0" dirty="0" smtClean="0"/>
          </a:p>
          <a:p>
            <a:r>
              <a:rPr lang="en-US" baseline="0" dirty="0" smtClean="0"/>
              <a:t>Willie Nelson’s idea for awareness for struggling farm industry. 1985</a:t>
            </a:r>
            <a:endParaRPr lang="en-US" dirty="0"/>
          </a:p>
        </p:txBody>
      </p:sp>
      <p:sp>
        <p:nvSpPr>
          <p:cNvPr id="4" name="Slide Number Placeholder 3"/>
          <p:cNvSpPr>
            <a:spLocks noGrp="1"/>
          </p:cNvSpPr>
          <p:nvPr>
            <p:ph type="sldNum" sz="quarter" idx="10"/>
          </p:nvPr>
        </p:nvSpPr>
        <p:spPr/>
        <p:txBody>
          <a:bodyPr/>
          <a:lstStyle/>
          <a:p>
            <a:fld id="{BAFC246D-9E94-4E03-A07D-6115AF033602}" type="slidenum">
              <a:rPr lang="en-US" smtClean="0"/>
              <a:pPr/>
              <a:t>26</a:t>
            </a:fld>
            <a:endParaRPr lang="en-US"/>
          </a:p>
        </p:txBody>
      </p:sp>
    </p:spTree>
    <p:extLst>
      <p:ext uri="{BB962C8B-B14F-4D97-AF65-F5344CB8AC3E}">
        <p14:creationId xmlns:p14="http://schemas.microsoft.com/office/powerpoint/2010/main" val="214495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VERY creative musician</a:t>
            </a:r>
            <a:r>
              <a:rPr lang="en-US" baseline="0" dirty="0" smtClean="0"/>
              <a:t> and song writer</a:t>
            </a:r>
          </a:p>
          <a:p>
            <a:r>
              <a:rPr lang="en-US" baseline="0" dirty="0" smtClean="0"/>
              <a:t>First few hit singles, portrays himself as alien</a:t>
            </a:r>
          </a:p>
          <a:p>
            <a:r>
              <a:rPr lang="en-US" baseline="0" dirty="0" smtClean="0"/>
              <a:t>Announces in 1972 interview that he is gay. Develops alter ego </a:t>
            </a:r>
            <a:r>
              <a:rPr lang="en-US" baseline="0" dirty="0" err="1" smtClean="0"/>
              <a:t>Ziggy</a:t>
            </a:r>
            <a:r>
              <a:rPr lang="en-US" baseline="0" dirty="0" smtClean="0"/>
              <a:t> Stardust, a bisexual alien rock star</a:t>
            </a:r>
          </a:p>
          <a:p>
            <a:r>
              <a:rPr lang="en-US" baseline="0" dirty="0" smtClean="0"/>
              <a:t>Very extravagant concerts and shows; music videos</a:t>
            </a:r>
          </a:p>
          <a:p>
            <a:endParaRPr lang="en-US" dirty="0"/>
          </a:p>
        </p:txBody>
      </p:sp>
      <p:sp>
        <p:nvSpPr>
          <p:cNvPr id="4" name="Slide Number Placeholder 3"/>
          <p:cNvSpPr>
            <a:spLocks noGrp="1"/>
          </p:cNvSpPr>
          <p:nvPr>
            <p:ph type="sldNum" sz="quarter" idx="10"/>
          </p:nvPr>
        </p:nvSpPr>
        <p:spPr/>
        <p:txBody>
          <a:bodyPr/>
          <a:lstStyle/>
          <a:p>
            <a:fld id="{BAFC246D-9E94-4E03-A07D-6115AF033602}" type="slidenum">
              <a:rPr lang="en-US" smtClean="0"/>
              <a:pPr/>
              <a:t>6</a:t>
            </a:fld>
            <a:endParaRPr lang="en-US"/>
          </a:p>
        </p:txBody>
      </p:sp>
    </p:spTree>
    <p:extLst>
      <p:ext uri="{BB962C8B-B14F-4D97-AF65-F5344CB8AC3E}">
        <p14:creationId xmlns:p14="http://schemas.microsoft.com/office/powerpoint/2010/main" val="1413502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Reginald Kenneth Dwight</a:t>
            </a:r>
          </a:p>
          <a:p>
            <a:r>
              <a:rPr lang="en-US" dirty="0" smtClean="0"/>
              <a:t>Bernie </a:t>
            </a:r>
            <a:r>
              <a:rPr lang="en-US" dirty="0" err="1" smtClean="0"/>
              <a:t>Taupin</a:t>
            </a:r>
            <a:r>
              <a:rPr lang="en-US" dirty="0" smtClean="0"/>
              <a:t> –</a:t>
            </a:r>
            <a:r>
              <a:rPr lang="en-US" baseline="0" dirty="0" smtClean="0"/>
              <a:t> together become best writer combo since Lennon McCartney</a:t>
            </a:r>
          </a:p>
          <a:p>
            <a:r>
              <a:rPr lang="en-US" baseline="0" dirty="0" smtClean="0"/>
              <a:t>Since 1970, released 28 top 40 LPs, seven no. 1s; more than 50 top 40 singles, 8 of which went to no. 1</a:t>
            </a:r>
          </a:p>
          <a:p>
            <a:r>
              <a:rPr lang="en-US" baseline="0" dirty="0" smtClean="0"/>
              <a:t>Piano playing, song lyrics not enough – went over the top with outlandish antics on stage and costumes</a:t>
            </a:r>
          </a:p>
          <a:p>
            <a:r>
              <a:rPr lang="en-US" baseline="0" dirty="0" smtClean="0"/>
              <a:t>Also homosexual</a:t>
            </a:r>
          </a:p>
        </p:txBody>
      </p:sp>
      <p:sp>
        <p:nvSpPr>
          <p:cNvPr id="4" name="Slide Number Placeholder 3"/>
          <p:cNvSpPr>
            <a:spLocks noGrp="1"/>
          </p:cNvSpPr>
          <p:nvPr>
            <p:ph type="sldNum" sz="quarter" idx="10"/>
          </p:nvPr>
        </p:nvSpPr>
        <p:spPr/>
        <p:txBody>
          <a:bodyPr/>
          <a:lstStyle/>
          <a:p>
            <a:fld id="{BAFC246D-9E94-4E03-A07D-6115AF033602}" type="slidenum">
              <a:rPr lang="en-US" smtClean="0"/>
              <a:pPr/>
              <a:t>7</a:t>
            </a:fld>
            <a:endParaRPr lang="en-US"/>
          </a:p>
        </p:txBody>
      </p:sp>
    </p:spTree>
    <p:extLst>
      <p:ext uri="{BB962C8B-B14F-4D97-AF65-F5344CB8AC3E}">
        <p14:creationId xmlns:p14="http://schemas.microsoft.com/office/powerpoint/2010/main" val="675771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33 top 40 songs, 4 no. 1s</a:t>
            </a:r>
            <a:endParaRPr lang="en-US" dirty="0"/>
          </a:p>
        </p:txBody>
      </p:sp>
      <p:sp>
        <p:nvSpPr>
          <p:cNvPr id="4" name="Slide Number Placeholder 3"/>
          <p:cNvSpPr>
            <a:spLocks noGrp="1"/>
          </p:cNvSpPr>
          <p:nvPr>
            <p:ph type="sldNum" sz="quarter" idx="10"/>
          </p:nvPr>
        </p:nvSpPr>
        <p:spPr/>
        <p:txBody>
          <a:bodyPr/>
          <a:lstStyle/>
          <a:p>
            <a:fld id="{BAFC246D-9E94-4E03-A07D-6115AF033602}" type="slidenum">
              <a:rPr lang="en-US" smtClean="0"/>
              <a:pPr/>
              <a:t>8</a:t>
            </a:fld>
            <a:endParaRPr lang="en-US"/>
          </a:p>
        </p:txBody>
      </p:sp>
    </p:spTree>
    <p:extLst>
      <p:ext uri="{BB962C8B-B14F-4D97-AF65-F5344CB8AC3E}">
        <p14:creationId xmlns:p14="http://schemas.microsoft.com/office/powerpoint/2010/main" val="4043703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Poison is an American glam metal band that achieved great success in the mid-1980s to mid-1990s. Poison has sold over 30 million records worldwide[1] and have sold 15 million records in the United States alone.[2] The band has also charted ten singles to the Top 40 of the Billboard Hot 100, including six Top 10 singles and the Hot 100 number-one single, "Every Rose Has Its Thorn".[3] The band become icons of the '80s MTV era and have had widespread commercial success. The band's break through debut album, the multi platinum Look What the Cat Dragged In was released in 1986 and they hit their peak with the second album, the multi-platinum selling Open Up and Say... </a:t>
            </a:r>
            <a:r>
              <a:rPr lang="en-US" dirty="0" err="1" smtClean="0"/>
              <a:t>Ahh</a:t>
            </a:r>
            <a:r>
              <a:rPr lang="en-US" dirty="0" smtClean="0"/>
              <a:t>! which became the band's most successful album. The popularity continued into the new decade with their third consecutive multi platinum selling album Flesh &amp; Blood.</a:t>
            </a:r>
          </a:p>
          <a:p>
            <a:r>
              <a:rPr lang="en-US" dirty="0" smtClean="0"/>
              <a:t> </a:t>
            </a:r>
          </a:p>
          <a:p>
            <a:r>
              <a:rPr lang="en-US" dirty="0" smtClean="0"/>
              <a:t>In the 90's following the release of the bands first live album Swallow This Live, the band experienced some line up changes and the fall of Pop Metal with the grunge movement, but despite a drop in popularity the bands fourth studio album Native Tongue still achieved Gold status and the bands first compilation album Poison's Greatest Hits: 1986–1996 went double platinum.</a:t>
            </a:r>
          </a:p>
          <a:p>
            <a:r>
              <a:rPr lang="en-US" dirty="0" smtClean="0"/>
              <a:t> </a:t>
            </a:r>
          </a:p>
          <a:p>
            <a:r>
              <a:rPr lang="en-US" dirty="0" smtClean="0"/>
              <a:t>In the 2000s, with the original line up back together, the band found new popularity after a successful greatest hits reunion tour in 1999. The band began the new decade with the release of the long awaited Crack a Smile... and More!, followed by the Power to the People album. The band toured almost every year to sold out stadiums and arenas. They released a brand new album </a:t>
            </a:r>
            <a:r>
              <a:rPr lang="en-US" dirty="0" err="1" smtClean="0"/>
              <a:t>Hollyweird</a:t>
            </a:r>
            <a:r>
              <a:rPr lang="en-US" dirty="0" smtClean="0"/>
              <a:t> in 2002 and in 2006 the band celebrated their 20 year Anniversary with The Best of Poison: 20 Years of Rock tour and album, which was certified Gold and marked Poison's return to the Billboard 200 top 20 charts for the first time since 1993. Band members have released several solo albums and starred in successful reality TV shows. After 25 years, the band is still recording music and performing.</a:t>
            </a:r>
          </a:p>
          <a:p>
            <a:r>
              <a:rPr lang="en-US" dirty="0" smtClean="0"/>
              <a:t> </a:t>
            </a:r>
          </a:p>
          <a:p>
            <a:r>
              <a:rPr lang="en-US" dirty="0" smtClean="0"/>
              <a:t>Since their debut in 1986, they have released seven studio albums, four live albums, five compilation albums, and have issued 28 singles to radio.</a:t>
            </a:r>
          </a:p>
          <a:p>
            <a:endParaRPr lang="en-US" dirty="0"/>
          </a:p>
        </p:txBody>
      </p:sp>
      <p:sp>
        <p:nvSpPr>
          <p:cNvPr id="4" name="Slide Number Placeholder 3"/>
          <p:cNvSpPr>
            <a:spLocks noGrp="1"/>
          </p:cNvSpPr>
          <p:nvPr>
            <p:ph type="sldNum" sz="quarter" idx="10"/>
          </p:nvPr>
        </p:nvSpPr>
        <p:spPr/>
        <p:txBody>
          <a:bodyPr/>
          <a:lstStyle/>
          <a:p>
            <a:fld id="{BAFC246D-9E94-4E03-A07D-6115AF033602}" type="slidenum">
              <a:rPr lang="en-US" smtClean="0"/>
              <a:pPr/>
              <a:t>10</a:t>
            </a:fld>
            <a:endParaRPr lang="en-US"/>
          </a:p>
        </p:txBody>
      </p:sp>
    </p:spTree>
    <p:extLst>
      <p:ext uri="{BB962C8B-B14F-4D97-AF65-F5344CB8AC3E}">
        <p14:creationId xmlns:p14="http://schemas.microsoft.com/office/powerpoint/2010/main" val="200445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Def</a:t>
            </a:r>
            <a:r>
              <a:rPr lang="en-US" dirty="0" smtClean="0"/>
              <a:t> </a:t>
            </a:r>
            <a:r>
              <a:rPr lang="en-US" dirty="0" err="1" smtClean="0"/>
              <a:t>Leppard</a:t>
            </a:r>
            <a:r>
              <a:rPr lang="en-US" dirty="0" smtClean="0"/>
              <a:t> are an English rock band formed in 1977 in Sheffield as part of the New Wave of British Heavy Metal movement. Since 1992, the band has consisted of Rick Savage (bass, backing vocals), Joe Elliott (lead vocals), Rick Allen (drums, backing vocals), Phil </a:t>
            </a:r>
            <a:r>
              <a:rPr lang="en-US" dirty="0" err="1" smtClean="0"/>
              <a:t>Collen</a:t>
            </a:r>
            <a:r>
              <a:rPr lang="en-US" dirty="0" smtClean="0"/>
              <a:t> (guitar, backing vocals), and Vivian Campbell (guitar, backing vocals). This is the band's longest-standing line-up.</a:t>
            </a:r>
          </a:p>
          <a:p>
            <a:r>
              <a:rPr lang="en-US" dirty="0" smtClean="0"/>
              <a:t> </a:t>
            </a:r>
          </a:p>
          <a:p>
            <a:r>
              <a:rPr lang="en-US" dirty="0" smtClean="0"/>
              <a:t>The band's strongest commercial success came between the early 1980s and the early 1990s. Their 1981 album High 'n' Dry was produced by Robert John "Mutt" Lange, who helped them begin to define their style, and the album's stand out track "</a:t>
            </a:r>
            <a:r>
              <a:rPr lang="en-US" dirty="0" err="1" smtClean="0"/>
              <a:t>Bringin</a:t>
            </a:r>
            <a:r>
              <a:rPr lang="en-US" dirty="0" smtClean="0"/>
              <a:t>' On the Heartbreak" became one of the first metal videos played on MTV in 1982. The band's next studio album Pyromania in 1983, with the lead single "Photograph", turned </a:t>
            </a:r>
            <a:r>
              <a:rPr lang="en-US" dirty="0" err="1" smtClean="0"/>
              <a:t>Def</a:t>
            </a:r>
            <a:r>
              <a:rPr lang="en-US" dirty="0" smtClean="0"/>
              <a:t> </a:t>
            </a:r>
            <a:r>
              <a:rPr lang="en-US" dirty="0" err="1" smtClean="0"/>
              <a:t>Leppard</a:t>
            </a:r>
            <a:r>
              <a:rPr lang="en-US" dirty="0" smtClean="0"/>
              <a:t> into a household name. In 2004, the album ranked number 384 on Rolling Stone's 500 Greatest Albums of All Time.[8]</a:t>
            </a:r>
          </a:p>
          <a:p>
            <a:r>
              <a:rPr lang="en-US" dirty="0" smtClean="0"/>
              <a:t> </a:t>
            </a:r>
          </a:p>
          <a:p>
            <a:r>
              <a:rPr lang="en-US" dirty="0" err="1" smtClean="0"/>
              <a:t>Def</a:t>
            </a:r>
            <a:r>
              <a:rPr lang="en-US" dirty="0" smtClean="0"/>
              <a:t> </a:t>
            </a:r>
            <a:r>
              <a:rPr lang="en-US" dirty="0" err="1" smtClean="0"/>
              <a:t>Leppard's</a:t>
            </a:r>
            <a:r>
              <a:rPr lang="en-US" dirty="0" smtClean="0"/>
              <a:t> fourth album Hysteria, released in 1987, topped the U.S. and UK album charts. As of 2009 it has 12x platinum sales in the United States, and has gone on to sell over 20 million copies worldwide.[9] The album spawned six hit singles, including the U.S. Billboard Hot 100 number one "Love Bites", alongside "Pour Some Sugar on Me", "Hysteria", "Armageddon It", "Animal" and "Rocket".</a:t>
            </a:r>
          </a:p>
          <a:p>
            <a:r>
              <a:rPr lang="en-US" dirty="0" smtClean="0"/>
              <a:t> </a:t>
            </a:r>
          </a:p>
          <a:p>
            <a:r>
              <a:rPr lang="en-US" dirty="0" smtClean="0"/>
              <a:t>Their next studio album Adrenalize (the first following the death of guitarist Steve Clark) reached number one on the U.S. Billboard 200 and UK Album Chart in 1992, and contained several hits including, "Let's Get Rocked" and "Have You Ever Needed Someone So Bad". Their 1993 album Retro Active contained the acoustic hit song "Two Steps Behind", while their greatest hits album Vault released in 1995 featured the new track "When Love &amp; Hate Collide".</a:t>
            </a:r>
          </a:p>
          <a:p>
            <a:r>
              <a:rPr lang="en-US" dirty="0" smtClean="0"/>
              <a:t> </a:t>
            </a:r>
          </a:p>
          <a:p>
            <a:r>
              <a:rPr lang="en-US" dirty="0" smtClean="0"/>
              <a:t>As one of the world's best-selling music artists, </a:t>
            </a:r>
            <a:r>
              <a:rPr lang="en-US" dirty="0" err="1" smtClean="0"/>
              <a:t>Def</a:t>
            </a:r>
            <a:r>
              <a:rPr lang="en-US" dirty="0" smtClean="0"/>
              <a:t> </a:t>
            </a:r>
            <a:r>
              <a:rPr lang="en-US" dirty="0" err="1" smtClean="0"/>
              <a:t>Leppard</a:t>
            </a:r>
            <a:r>
              <a:rPr lang="en-US" dirty="0" smtClean="0"/>
              <a:t> have sold more than 100 million albums worldwide,[10] and have two albums with RIAA diamond certification, Pyromania and Hysteria.[11] They are one of only five rock bands with two original studio albums selling over 10 million copies in the U.S.[12] The band were ranked No. 31 in VH1's "100 Greatest Artists of Hard Rock"[13] and ranked No. 70 in "100 Greatest Artists of All Time".[14] </a:t>
            </a:r>
            <a:r>
              <a:rPr lang="en-US" dirty="0" err="1" smtClean="0"/>
              <a:t>Def</a:t>
            </a:r>
            <a:r>
              <a:rPr lang="en-US" dirty="0" smtClean="0"/>
              <a:t> </a:t>
            </a:r>
            <a:r>
              <a:rPr lang="en-US" dirty="0" err="1" smtClean="0"/>
              <a:t>Leppard</a:t>
            </a:r>
            <a:r>
              <a:rPr lang="en-US" dirty="0" smtClean="0"/>
              <a:t> are currently touring in support of their recently released live album, </a:t>
            </a:r>
            <a:r>
              <a:rPr lang="en-US" dirty="0" err="1" smtClean="0"/>
              <a:t>Mirrorball</a:t>
            </a:r>
            <a:r>
              <a:rPr lang="en-US" dirty="0" smtClean="0"/>
              <a:t>.[1</a:t>
            </a:r>
          </a:p>
          <a:p>
            <a:endParaRPr lang="en-US" dirty="0"/>
          </a:p>
        </p:txBody>
      </p:sp>
      <p:sp>
        <p:nvSpPr>
          <p:cNvPr id="4" name="Slide Number Placeholder 3"/>
          <p:cNvSpPr>
            <a:spLocks noGrp="1"/>
          </p:cNvSpPr>
          <p:nvPr>
            <p:ph type="sldNum" sz="quarter" idx="10"/>
          </p:nvPr>
        </p:nvSpPr>
        <p:spPr/>
        <p:txBody>
          <a:bodyPr/>
          <a:lstStyle/>
          <a:p>
            <a:fld id="{BAFC246D-9E94-4E03-A07D-6115AF033602}" type="slidenum">
              <a:rPr lang="en-US" smtClean="0"/>
              <a:pPr/>
              <a:t>11</a:t>
            </a:fld>
            <a:endParaRPr lang="en-US"/>
          </a:p>
        </p:txBody>
      </p:sp>
    </p:spTree>
    <p:extLst>
      <p:ext uri="{BB962C8B-B14F-4D97-AF65-F5344CB8AC3E}">
        <p14:creationId xmlns:p14="http://schemas.microsoft.com/office/powerpoint/2010/main" val="2605354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Mötley</a:t>
            </a:r>
            <a:r>
              <a:rPr lang="en-US" dirty="0" smtClean="0"/>
              <a:t> </a:t>
            </a:r>
            <a:r>
              <a:rPr lang="en-US" dirty="0" err="1" smtClean="0"/>
              <a:t>Crüe</a:t>
            </a:r>
            <a:r>
              <a:rPr lang="en-US" dirty="0" smtClean="0"/>
              <a:t> is an American heavy metal band formed in Los Angeles, California in 1981. The group was founded by bass guitarist Nikki </a:t>
            </a:r>
            <a:r>
              <a:rPr lang="en-US" dirty="0" err="1" smtClean="0"/>
              <a:t>Sixx</a:t>
            </a:r>
            <a:r>
              <a:rPr lang="en-US" dirty="0" smtClean="0"/>
              <a:t>, and drummer Tommy Lee, who were later joined by lead guitarist Mick Mars and lead singer Vince Neil. </a:t>
            </a:r>
            <a:r>
              <a:rPr lang="en-US" dirty="0" err="1" smtClean="0"/>
              <a:t>Mötley</a:t>
            </a:r>
            <a:r>
              <a:rPr lang="en-US" dirty="0" smtClean="0"/>
              <a:t> </a:t>
            </a:r>
            <a:r>
              <a:rPr lang="en-US" dirty="0" err="1" smtClean="0"/>
              <a:t>Crüe</a:t>
            </a:r>
            <a:r>
              <a:rPr lang="en-US" dirty="0" smtClean="0"/>
              <a:t> has been described through the years as the World's Most Notorious Rock Band and has sold more than 80 million album copies worldwide,[1][2] including 25 million in the U.S.[3]</a:t>
            </a:r>
          </a:p>
          <a:p>
            <a:r>
              <a:rPr lang="en-US" dirty="0" smtClean="0"/>
              <a:t> </a:t>
            </a:r>
          </a:p>
          <a:p>
            <a:r>
              <a:rPr lang="en-US" dirty="0" smtClean="0"/>
              <a:t>The band members have often been noted for their hedonistic lifestyles and the persona they maintained. All of the original members have had numerous brushes with the law, spent time in prison, suffered from alcoholism, suffered from long addictions to drugs, had countless escapades with women and are heavily tattooed. Their ninth studio album, Saints of Los Angeles, was released on June 24, 2008, certified Gold album in January 2012. Motley </a:t>
            </a:r>
            <a:r>
              <a:rPr lang="en-US" dirty="0" err="1" smtClean="0"/>
              <a:t>Crue</a:t>
            </a:r>
            <a:r>
              <a:rPr lang="en-US" dirty="0" smtClean="0"/>
              <a:t> has been working on their tenth studio album, which is set for release in 2013.[4][5]</a:t>
            </a:r>
          </a:p>
          <a:p>
            <a:r>
              <a:rPr lang="en-US" dirty="0" smtClean="0"/>
              <a:t> </a:t>
            </a:r>
          </a:p>
          <a:p>
            <a:r>
              <a:rPr lang="en-US" dirty="0" err="1" smtClean="0"/>
              <a:t>Mötley</a:t>
            </a:r>
            <a:r>
              <a:rPr lang="en-US" dirty="0" smtClean="0"/>
              <a:t> </a:t>
            </a:r>
            <a:r>
              <a:rPr lang="en-US" dirty="0" err="1" smtClean="0"/>
              <a:t>Crüe</a:t>
            </a:r>
            <a:r>
              <a:rPr lang="en-US" dirty="0" smtClean="0"/>
              <a:t> was ranked tenth on MTV's list "Top 10 Heavy Metal Bands of All-Time" and ninth on "VH1's All Time Top Ten Metal Bands".</a:t>
            </a:r>
          </a:p>
          <a:p>
            <a:endParaRPr lang="en-US" dirty="0"/>
          </a:p>
        </p:txBody>
      </p:sp>
      <p:sp>
        <p:nvSpPr>
          <p:cNvPr id="4" name="Slide Number Placeholder 3"/>
          <p:cNvSpPr>
            <a:spLocks noGrp="1"/>
          </p:cNvSpPr>
          <p:nvPr>
            <p:ph type="sldNum" sz="quarter" idx="10"/>
          </p:nvPr>
        </p:nvSpPr>
        <p:spPr/>
        <p:txBody>
          <a:bodyPr/>
          <a:lstStyle/>
          <a:p>
            <a:fld id="{BAFC246D-9E94-4E03-A07D-6115AF033602}" type="slidenum">
              <a:rPr lang="en-US" smtClean="0"/>
              <a:pPr/>
              <a:t>12</a:t>
            </a:fld>
            <a:endParaRPr lang="en-US"/>
          </a:p>
        </p:txBody>
      </p:sp>
    </p:spTree>
    <p:extLst>
      <p:ext uri="{BB962C8B-B14F-4D97-AF65-F5344CB8AC3E}">
        <p14:creationId xmlns:p14="http://schemas.microsoft.com/office/powerpoint/2010/main" val="1360655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Bon Jovi is an American rock band from Sayreville, New Jersey. Formed in 1983, Bon Jovi consists of lead singer and namesake Jon Bon Jovi (John Francis </a:t>
            </a:r>
            <a:r>
              <a:rPr lang="en-US" dirty="0" err="1" smtClean="0"/>
              <a:t>Bongiovi</a:t>
            </a:r>
            <a:r>
              <a:rPr lang="en-US" dirty="0" smtClean="0"/>
              <a:t>, Jr.), guitarist Richie </a:t>
            </a:r>
            <a:r>
              <a:rPr lang="en-US" dirty="0" err="1" smtClean="0"/>
              <a:t>Sambora</a:t>
            </a:r>
            <a:r>
              <a:rPr lang="en-US" dirty="0" smtClean="0"/>
              <a:t>, keyboardist David Bryan, and drummer </a:t>
            </a:r>
            <a:r>
              <a:rPr lang="en-US" dirty="0" err="1" smtClean="0"/>
              <a:t>Tico</a:t>
            </a:r>
            <a:r>
              <a:rPr lang="en-US" dirty="0" smtClean="0"/>
              <a:t> Torres.[1] The band's lineup has remained mostly static during its history, the only exception being the 1994 dismissal of bass player Alec John Such, who was unofficially replaced by Hugh McDonald.</a:t>
            </a:r>
          </a:p>
          <a:p>
            <a:r>
              <a:rPr lang="en-US" dirty="0" smtClean="0"/>
              <a:t> </a:t>
            </a:r>
          </a:p>
          <a:p>
            <a:r>
              <a:rPr lang="en-US" dirty="0" smtClean="0"/>
              <a:t>Over the years Bon Jovi became one of the most successful bands in rock history in terms of touring the world, music series, and television appearances. In 2011 the band was elected by Rolling Stone magazine as the second most expensive rock band on the planet, bested only by U2. Bon Jovi released only four albums in the 1980s: Bon Jovi, which is the group's debut album; 7800 </a:t>
            </a:r>
            <a:r>
              <a:rPr lang="en-US" dirty="0" err="1" smtClean="0"/>
              <a:t>Farenheit</a:t>
            </a:r>
            <a:r>
              <a:rPr lang="en-US" dirty="0" smtClean="0"/>
              <a:t>; Slippery When Wet; and New Jersey. Bon Jovi became one of the most famous rock bands of world at that time, and even today it still carries that reputation. From the 1990s onwards the band changed style a few times, never leaving its hard rock band image. In 2010 the band was awarded the MTV Global Icon award. In 2012 the band was sixth in turnover among worldwide artists and bands, as evaluated by Forbes magazine.</a:t>
            </a:r>
          </a:p>
          <a:p>
            <a:r>
              <a:rPr lang="en-US" dirty="0" smtClean="0"/>
              <a:t> </a:t>
            </a:r>
          </a:p>
          <a:p>
            <a:r>
              <a:rPr lang="en-US" dirty="0" smtClean="0"/>
              <a:t>In 1986, Bon Jovi achieved widespread global recognition with their third album, Slippery When Wet.[2] The band's fourth album, New Jersey was equally successful in 1988, and between 1986—1995, Bon Jovi had 13 U.S. Top 40 hits, including four No.1's on the Billboard Hot 100: "You Give Love a Bad Name", "</a:t>
            </a:r>
            <a:r>
              <a:rPr lang="en-US" dirty="0" err="1" smtClean="0"/>
              <a:t>Livin</a:t>
            </a:r>
            <a:r>
              <a:rPr lang="en-US" dirty="0" smtClean="0"/>
              <a:t>' on a Prayer", "Bad Medicine", and "I'll Be There for You". Other Top 10 record chart hits included "Wanted Dead or Alive", "Bed of Roses" and "Always". The success of Bon Jovi's 2000 single, "It's My Life", helped introduce them to a younger audience, as has the use of different styles in their music, such as the appearance of country in 2007's Lost Highway. Lost Highway debuted at number one on the Billboard 200, as did 2009's The Circle. Bon Jovi's latest album, What About Now, will be released in 2013.[3]</a:t>
            </a:r>
          </a:p>
          <a:p>
            <a:r>
              <a:rPr lang="en-US" dirty="0" smtClean="0"/>
              <a:t> </a:t>
            </a:r>
          </a:p>
          <a:p>
            <a:r>
              <a:rPr lang="en-US" dirty="0" smtClean="0"/>
              <a:t>Thus far, Bon Jovi has released 11 studio albums, plus three compilations and two live albums. They have sold 130 million records worldwide,[4] and performed more than 2,700 concerts in over 50 countries for more than 35 million fans.[5] Bon Jovi was inducted into the UK Music Hall of Fame in 2006.[6] The band was also honored with the Award of Merit at the American Music Awards in 2004,[7] and as songwriters and collaborators, Jon Bon Jovi and Richie </a:t>
            </a:r>
            <a:r>
              <a:rPr lang="en-US" dirty="0" err="1" smtClean="0"/>
              <a:t>Sambora</a:t>
            </a:r>
            <a:r>
              <a:rPr lang="en-US" dirty="0" smtClean="0"/>
              <a:t> were inducted into Songwriters Hall of Fame in 2009.</a:t>
            </a:r>
          </a:p>
          <a:p>
            <a:endParaRPr lang="en-US" dirty="0"/>
          </a:p>
        </p:txBody>
      </p:sp>
      <p:sp>
        <p:nvSpPr>
          <p:cNvPr id="4" name="Slide Number Placeholder 3"/>
          <p:cNvSpPr>
            <a:spLocks noGrp="1"/>
          </p:cNvSpPr>
          <p:nvPr>
            <p:ph type="sldNum" sz="quarter" idx="10"/>
          </p:nvPr>
        </p:nvSpPr>
        <p:spPr/>
        <p:txBody>
          <a:bodyPr/>
          <a:lstStyle/>
          <a:p>
            <a:fld id="{BAFC246D-9E94-4E03-A07D-6115AF033602}" type="slidenum">
              <a:rPr lang="en-US" smtClean="0"/>
              <a:pPr/>
              <a:t>13</a:t>
            </a:fld>
            <a:endParaRPr lang="en-US"/>
          </a:p>
        </p:txBody>
      </p:sp>
    </p:spTree>
    <p:extLst>
      <p:ext uri="{BB962C8B-B14F-4D97-AF65-F5344CB8AC3E}">
        <p14:creationId xmlns:p14="http://schemas.microsoft.com/office/powerpoint/2010/main" val="13551553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Van Halen is an American hard rock band formed in Pasadena, California, in 1972. Its 1978 debut album, Van Halen—featuring guitarist Eddie Van Halen, vocalist David Lee Roth, drummer Alex Van Halen, and bassist Michael Anthony—is widely considered to be among the most "original" and "revolutionary" albums to "change rock and roll."[1]</a:t>
            </a:r>
          </a:p>
          <a:p>
            <a:r>
              <a:rPr lang="en-US" dirty="0" smtClean="0"/>
              <a:t> </a:t>
            </a:r>
          </a:p>
          <a:p>
            <a:r>
              <a:rPr lang="en-US" dirty="0" smtClean="0"/>
              <a:t>According to the Recording Industry Association of America, Van Halen is the 19th best-selling band/artist in United States history, with sales of over 56 million albums in the U.S. and over 86 million albums worldwide, (with the band's former record company, Warner Bros. Records, last certifying Van Halen's albums in 2004.)[2][3] Van Halen is one of only five rock bands that have had two albums sell more than 10 million copies in the U.S.[4] Additionally, Van Halen has had the most #1 hits in the history of Billboard's Mainstream Rock chart.[5]</a:t>
            </a:r>
          </a:p>
          <a:p>
            <a:r>
              <a:rPr lang="en-US" dirty="0" smtClean="0"/>
              <a:t> </a:t>
            </a:r>
          </a:p>
          <a:p>
            <a:r>
              <a:rPr lang="en-US" dirty="0" smtClean="0"/>
              <a:t>In addition to Van Halen's many popular songs, the band is known for the drama surrounding the exits of former members. The multiple exits of lead singers David Lee Roth, Sammy Hagar and Gary </a:t>
            </a:r>
            <a:r>
              <a:rPr lang="en-US" dirty="0" err="1" smtClean="0"/>
              <a:t>Cherone</a:t>
            </a:r>
            <a:r>
              <a:rPr lang="en-US" dirty="0" smtClean="0"/>
              <a:t> were surrounded in controversy and press coverage, including numerous conflicting press statements between the former singers and the band. Following their 2004 concert tour the band was on a hiatus from the public until September 2006, when new bassist Wolfgang Van Halen's place was confirmed and Roth reunion rumors began to re-surface, both events coinciding with the band's Rock and Roll Hall of Fame induction on March 12, 2007.[6] After years of speculation, Van Halen began a tour with Roth across North America in 2007 and into 2008. On December 26, 2011, Van Halen announced a tour for 2012, and released their first album in 14 years, A Different Kind of Truth, on February 7, 2012.[7</a:t>
            </a:r>
          </a:p>
          <a:p>
            <a:endParaRPr lang="en-US" dirty="0"/>
          </a:p>
        </p:txBody>
      </p:sp>
      <p:sp>
        <p:nvSpPr>
          <p:cNvPr id="4" name="Slide Number Placeholder 3"/>
          <p:cNvSpPr>
            <a:spLocks noGrp="1"/>
          </p:cNvSpPr>
          <p:nvPr>
            <p:ph type="sldNum" sz="quarter" idx="10"/>
          </p:nvPr>
        </p:nvSpPr>
        <p:spPr/>
        <p:txBody>
          <a:bodyPr/>
          <a:lstStyle/>
          <a:p>
            <a:fld id="{BAFC246D-9E94-4E03-A07D-6115AF033602}" type="slidenum">
              <a:rPr lang="en-US" smtClean="0"/>
              <a:pPr/>
              <a:t>14</a:t>
            </a:fld>
            <a:endParaRPr lang="en-US"/>
          </a:p>
        </p:txBody>
      </p:sp>
    </p:spTree>
    <p:extLst>
      <p:ext uri="{BB962C8B-B14F-4D97-AF65-F5344CB8AC3E}">
        <p14:creationId xmlns:p14="http://schemas.microsoft.com/office/powerpoint/2010/main" val="3246954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135F53-3DC4-433A-A314-99BF937FDDA9}" type="datetimeFigureOut">
              <a:rPr lang="en-US" smtClean="0"/>
              <a:pPr/>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28F69-1341-4384-A331-5776EBC716A4}" type="slidenum">
              <a:rPr lang="en-US" smtClean="0"/>
              <a:pPr/>
              <a:t>‹#›</a:t>
            </a:fld>
            <a:endParaRPr lang="en-US"/>
          </a:p>
        </p:txBody>
      </p:sp>
    </p:spTree>
    <p:extLst>
      <p:ext uri="{BB962C8B-B14F-4D97-AF65-F5344CB8AC3E}">
        <p14:creationId xmlns:p14="http://schemas.microsoft.com/office/powerpoint/2010/main" val="3851763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35F53-3DC4-433A-A314-99BF937FDDA9}" type="datetimeFigureOut">
              <a:rPr lang="en-US" smtClean="0"/>
              <a:pPr/>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28F69-1341-4384-A331-5776EBC716A4}" type="slidenum">
              <a:rPr lang="en-US" smtClean="0"/>
              <a:pPr/>
              <a:t>‹#›</a:t>
            </a:fld>
            <a:endParaRPr lang="en-US"/>
          </a:p>
        </p:txBody>
      </p:sp>
    </p:spTree>
    <p:extLst>
      <p:ext uri="{BB962C8B-B14F-4D97-AF65-F5344CB8AC3E}">
        <p14:creationId xmlns:p14="http://schemas.microsoft.com/office/powerpoint/2010/main" val="3016354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35F53-3DC4-433A-A314-99BF937FDDA9}" type="datetimeFigureOut">
              <a:rPr lang="en-US" smtClean="0"/>
              <a:pPr/>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28F69-1341-4384-A331-5776EBC716A4}" type="slidenum">
              <a:rPr lang="en-US" smtClean="0"/>
              <a:pPr/>
              <a:t>‹#›</a:t>
            </a:fld>
            <a:endParaRPr lang="en-US"/>
          </a:p>
        </p:txBody>
      </p:sp>
    </p:spTree>
    <p:extLst>
      <p:ext uri="{BB962C8B-B14F-4D97-AF65-F5344CB8AC3E}">
        <p14:creationId xmlns:p14="http://schemas.microsoft.com/office/powerpoint/2010/main" val="4119233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135F53-3DC4-433A-A314-99BF937FDDA9}" type="datetimeFigureOut">
              <a:rPr lang="en-US" smtClean="0"/>
              <a:pPr/>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28F69-1341-4384-A331-5776EBC716A4}" type="slidenum">
              <a:rPr lang="en-US" smtClean="0"/>
              <a:pPr/>
              <a:t>‹#›</a:t>
            </a:fld>
            <a:endParaRPr lang="en-US"/>
          </a:p>
        </p:txBody>
      </p:sp>
    </p:spTree>
    <p:extLst>
      <p:ext uri="{BB962C8B-B14F-4D97-AF65-F5344CB8AC3E}">
        <p14:creationId xmlns:p14="http://schemas.microsoft.com/office/powerpoint/2010/main" val="3024696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135F53-3DC4-433A-A314-99BF937FDDA9}" type="datetimeFigureOut">
              <a:rPr lang="en-US" smtClean="0"/>
              <a:pPr/>
              <a:t>5/27/2014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928F69-1341-4384-A331-5776EBC716A4}" type="slidenum">
              <a:rPr lang="en-US" smtClean="0"/>
              <a:pPr/>
              <a:t>‹#›</a:t>
            </a:fld>
            <a:endParaRPr lang="en-US"/>
          </a:p>
        </p:txBody>
      </p:sp>
    </p:spTree>
    <p:extLst>
      <p:ext uri="{BB962C8B-B14F-4D97-AF65-F5344CB8AC3E}">
        <p14:creationId xmlns:p14="http://schemas.microsoft.com/office/powerpoint/2010/main" val="801997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135F53-3DC4-433A-A314-99BF937FDDA9}" type="datetimeFigureOut">
              <a:rPr lang="en-US" smtClean="0"/>
              <a:pPr/>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28F69-1341-4384-A331-5776EBC716A4}" type="slidenum">
              <a:rPr lang="en-US" smtClean="0"/>
              <a:pPr/>
              <a:t>‹#›</a:t>
            </a:fld>
            <a:endParaRPr lang="en-US"/>
          </a:p>
        </p:txBody>
      </p:sp>
    </p:spTree>
    <p:extLst>
      <p:ext uri="{BB962C8B-B14F-4D97-AF65-F5344CB8AC3E}">
        <p14:creationId xmlns:p14="http://schemas.microsoft.com/office/powerpoint/2010/main" val="590240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135F53-3DC4-433A-A314-99BF937FDDA9}" type="datetimeFigureOut">
              <a:rPr lang="en-US" smtClean="0"/>
              <a:pPr/>
              <a:t>5/27/2014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928F69-1341-4384-A331-5776EBC716A4}" type="slidenum">
              <a:rPr lang="en-US" smtClean="0"/>
              <a:pPr/>
              <a:t>‹#›</a:t>
            </a:fld>
            <a:endParaRPr lang="en-US"/>
          </a:p>
        </p:txBody>
      </p:sp>
    </p:spTree>
    <p:extLst>
      <p:ext uri="{BB962C8B-B14F-4D97-AF65-F5344CB8AC3E}">
        <p14:creationId xmlns:p14="http://schemas.microsoft.com/office/powerpoint/2010/main" val="4166705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135F53-3DC4-433A-A314-99BF937FDDA9}" type="datetimeFigureOut">
              <a:rPr lang="en-US" smtClean="0"/>
              <a:pPr/>
              <a:t>5/27/2014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928F69-1341-4384-A331-5776EBC716A4}" type="slidenum">
              <a:rPr lang="en-US" smtClean="0"/>
              <a:pPr/>
              <a:t>‹#›</a:t>
            </a:fld>
            <a:endParaRPr lang="en-US"/>
          </a:p>
        </p:txBody>
      </p:sp>
    </p:spTree>
    <p:extLst>
      <p:ext uri="{BB962C8B-B14F-4D97-AF65-F5344CB8AC3E}">
        <p14:creationId xmlns:p14="http://schemas.microsoft.com/office/powerpoint/2010/main" val="4249352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135F53-3DC4-433A-A314-99BF937FDDA9}" type="datetimeFigureOut">
              <a:rPr lang="en-US" smtClean="0"/>
              <a:pPr/>
              <a:t>5/27/2014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928F69-1341-4384-A331-5776EBC716A4}" type="slidenum">
              <a:rPr lang="en-US" smtClean="0"/>
              <a:pPr/>
              <a:t>‹#›</a:t>
            </a:fld>
            <a:endParaRPr lang="en-US"/>
          </a:p>
        </p:txBody>
      </p:sp>
    </p:spTree>
    <p:extLst>
      <p:ext uri="{BB962C8B-B14F-4D97-AF65-F5344CB8AC3E}">
        <p14:creationId xmlns:p14="http://schemas.microsoft.com/office/powerpoint/2010/main" val="905919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135F53-3DC4-433A-A314-99BF937FDDA9}" type="datetimeFigureOut">
              <a:rPr lang="en-US" smtClean="0"/>
              <a:pPr/>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28F69-1341-4384-A331-5776EBC716A4}" type="slidenum">
              <a:rPr lang="en-US" smtClean="0"/>
              <a:pPr/>
              <a:t>‹#›</a:t>
            </a:fld>
            <a:endParaRPr lang="en-US"/>
          </a:p>
        </p:txBody>
      </p:sp>
    </p:spTree>
    <p:extLst>
      <p:ext uri="{BB962C8B-B14F-4D97-AF65-F5344CB8AC3E}">
        <p14:creationId xmlns:p14="http://schemas.microsoft.com/office/powerpoint/2010/main" val="1811158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135F53-3DC4-433A-A314-99BF937FDDA9}" type="datetimeFigureOut">
              <a:rPr lang="en-US" smtClean="0"/>
              <a:pPr/>
              <a:t>5/27/2014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928F69-1341-4384-A331-5776EBC716A4}" type="slidenum">
              <a:rPr lang="en-US" smtClean="0"/>
              <a:pPr/>
              <a:t>‹#›</a:t>
            </a:fld>
            <a:endParaRPr lang="en-US"/>
          </a:p>
        </p:txBody>
      </p:sp>
    </p:spTree>
    <p:extLst>
      <p:ext uri="{BB962C8B-B14F-4D97-AF65-F5344CB8AC3E}">
        <p14:creationId xmlns:p14="http://schemas.microsoft.com/office/powerpoint/2010/main" val="1839064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135F53-3DC4-433A-A314-99BF937FDDA9}" type="datetimeFigureOut">
              <a:rPr lang="en-US" smtClean="0"/>
              <a:pPr/>
              <a:t>5/27/2014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928F69-1341-4384-A331-5776EBC716A4}" type="slidenum">
              <a:rPr lang="en-US" smtClean="0"/>
              <a:pPr/>
              <a:t>‹#›</a:t>
            </a:fld>
            <a:endParaRPr lang="en-US"/>
          </a:p>
        </p:txBody>
      </p:sp>
    </p:spTree>
    <p:extLst>
      <p:ext uri="{BB962C8B-B14F-4D97-AF65-F5344CB8AC3E}">
        <p14:creationId xmlns:p14="http://schemas.microsoft.com/office/powerpoint/2010/main" val="24964255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video" Target="file:///C:\Users\jabell1\Videos\1980s%20Rock\Poison%20%20%20Nothing%20But%20A%20Good%20Time.wmv" TargetMode="Externa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video" Target="file:///C:\Users\jabell1\Videos\1980s%20Rock\def%20leppard%20%20%20pour%20some%20sugar%20on%20me%20music%20video%20official.wmv" TargetMode="Externa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video" Target="file:///C:\Users\jabell1\Videos\1980s%20Rock\Motley%20Crue%20Girls,%20Girls,Girls.wmv" TargetMode="Externa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video" Target="file:///C:\Users\jabell1\Videos\1980s%20Rock\Bon%20Jovi%2080's.wmv" TargetMode="Externa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video" Target="file:///C:\Users\jabell1\Videos\1980s%20Rock\Van%20Halen%20%20%20Hot%20For%20Teacher%20(HQ%20music%20video).wmv" TargetMode="External"/><Relationship Id="rId1" Type="http://schemas.openxmlformats.org/officeDocument/2006/relationships/video" Target="file:///C:\Users\jabell1\Videos\1980s%20Rock\Van%20Halen%20%20%20Jump%20(HQ%20music%20video).wmv" TargetMode="Externa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video" Target="file:///C:\Users\jabell1\Videos\1980s%20Rock\Reo%20Speedwagon%20Keep%20on%20loving%20you%20LIVE.wmv" TargetMode="External"/><Relationship Id="rId1" Type="http://schemas.openxmlformats.org/officeDocument/2006/relationships/video" Target="file:///C:\Users\jabell1\Videos\1980s%20Rock\Journey%20%20%20Open%20Arms%20(Live).wmv" TargetMode="Externa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video" Target="file:///C:\Users\jabell1\Videos\1980s%20Rock\Megadeth%20%20%20Symphony%20Of%20Destruction.wmv" TargetMode="External"/><Relationship Id="rId1" Type="http://schemas.openxmlformats.org/officeDocument/2006/relationships/video" Target="file:///C:\Users\jabell1\Videos\1980s%20Rock\Judas%20Priest%20%20%20Breaking%20the%20law.wmv" TargetMode="Externa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video" Target="file:///C:\Users\jabell1\Videos\1980s%20Rock\Red%20Hot%20Chili%20Peppers%20%20%20Get%20Up%20and%20Jump%20(Live%201985).wmv" TargetMode="External"/><Relationship Id="rId1" Type="http://schemas.openxmlformats.org/officeDocument/2006/relationships/video" Target="file:///C:\Users\jabell1\Videos\1980s%20Rock\REM%20%20%20It's%20The%20End%20Of%20The%20World.wmv" TargetMode="External"/><Relationship Id="rId5" Type="http://schemas.openxmlformats.org/officeDocument/2006/relationships/image" Target="../media/image21.png"/><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google.com/url?sa=i&amp;source=images&amp;cd=&amp;cad=rja&amp;docid=lE7LZQqe2u6OWM&amp;tbnid=6ZZe31wmwg4oYM:&amp;ved=0CAgQjRwwAA&amp;url=http://www.criticsatlarge.ca/2011/12/stealing-voices-naming-names-tim-rileys.html&amp;ei=BVUIUb_QDY3W0gHK2IGICg&amp;psig=AFQjCNH5eMzPlP8dl1gI2fDc3oXQ2p9-cA&amp;ust=1359586949267067"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22.jpeg"/></Relationships>
</file>

<file path=ppt/slides/_rels/slide22.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slideLayout" Target="../slideLayouts/slideLayout2.xml"/><Relationship Id="rId1" Type="http://schemas.openxmlformats.org/officeDocument/2006/relationships/video" Target="file:///C:\Users\jabell1\Videos\1980s%20Rock\Milli%20Vanilli%20%20%20Blame%20it%20on%20the%20Rain%20(High%20Quality).wmv"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ideo" Target="file:///C:\Users\jabell1\Videos\1980s%20Rock\Milli%20Vanilli%20press%20conference%20(1990).wmv" TargetMode="External"/><Relationship Id="rId4" Type="http://schemas.openxmlformats.org/officeDocument/2006/relationships/image" Target="../media/image26.png"/></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video" Target="file:///C:\Users\jabell1\Videos\1980s%20Rock\USA%20for%20Africa%20%20%20We%20are%20the%20World.wmv" TargetMode="External"/><Relationship Id="rId4" Type="http://schemas.openxmlformats.org/officeDocument/2006/relationships/image" Target="../media/image27.pn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video" Target="file:///C:\Users\jabell1\Videos\1980s%20Rock\David%20Bowie%20%20%20Ziggy%20Stardust%20(From%20The%20Motion%20Picture).wmv" TargetMode="Externa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video" Target="file:///C:\Users\jabell1\Videos\1980s%20Rock\Elton%20John%20%20%20Benny%20and%20the%20Jets%20%20%20Central%20Park.wmv" TargetMode="Externa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video" Target="file:///C:\Users\jabell1\Videos\1980s%20Rock\Rod%20Stewart%20%20%20Da%20Ya%20Think%20I'm%20Sexy.wmv" TargetMode="Externa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w Cen MT Condensed Extra Bold" pitchFamily="34" charset="0"/>
              </a:rPr>
              <a:t>The Evolution of Rock</a:t>
            </a:r>
            <a:endParaRPr lang="en-US" dirty="0">
              <a:latin typeface="Tw Cen MT Condensed Extra Bold" pitchFamily="34" charset="0"/>
            </a:endParaRPr>
          </a:p>
        </p:txBody>
      </p:sp>
      <p:sp>
        <p:nvSpPr>
          <p:cNvPr id="3" name="Subtitle 2"/>
          <p:cNvSpPr>
            <a:spLocks noGrp="1"/>
          </p:cNvSpPr>
          <p:nvPr>
            <p:ph type="subTitle" idx="1"/>
          </p:nvPr>
        </p:nvSpPr>
        <p:spPr/>
        <p:txBody>
          <a:bodyPr/>
          <a:lstStyle/>
          <a:p>
            <a:r>
              <a:rPr lang="en-US" dirty="0" smtClean="0"/>
              <a:t>And other 80s happenings…</a:t>
            </a:r>
            <a:endParaRPr lang="en-US" dirty="0"/>
          </a:p>
        </p:txBody>
      </p:sp>
    </p:spTree>
    <p:extLst>
      <p:ext uri="{BB962C8B-B14F-4D97-AF65-F5344CB8AC3E}">
        <p14:creationId xmlns:p14="http://schemas.microsoft.com/office/powerpoint/2010/main" val="2085821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Hair Bands of the 80s</a:t>
            </a:r>
            <a:endParaRPr lang="en-US" dirty="0"/>
          </a:p>
        </p:txBody>
      </p:sp>
      <p:sp>
        <p:nvSpPr>
          <p:cNvPr id="4" name="Text Placeholder 3"/>
          <p:cNvSpPr>
            <a:spLocks noGrp="1"/>
          </p:cNvSpPr>
          <p:nvPr>
            <p:ph type="body" idx="1"/>
          </p:nvPr>
        </p:nvSpPr>
        <p:spPr>
          <a:xfrm>
            <a:off x="457200" y="1295400"/>
            <a:ext cx="8305800" cy="639762"/>
          </a:xfrm>
        </p:spPr>
        <p:txBody>
          <a:bodyPr/>
          <a:lstStyle/>
          <a:p>
            <a:pPr algn="ctr"/>
            <a:r>
              <a:rPr lang="en-US" dirty="0" smtClean="0"/>
              <a:t>Poison</a:t>
            </a:r>
            <a:endParaRPr lang="en-US" dirty="0"/>
          </a:p>
        </p:txBody>
      </p:sp>
      <p:pic>
        <p:nvPicPr>
          <p:cNvPr id="6" name="Poison   Nothing But A Good Time.wmv">
            <a:hlinkClick r:id="" action="ppaction://media"/>
          </p:cNvPr>
          <p:cNvPicPr>
            <a:picLocks noGrp="1" noRot="1" noChangeAspect="1"/>
          </p:cNvPicPr>
          <p:nvPr>
            <p:ph sz="half" idx="2"/>
            <a:videoFile r:link="rId1"/>
          </p:nvPr>
        </p:nvPicPr>
        <p:blipFill>
          <a:blip r:embed="rId4" cstate="print"/>
          <a:stretch>
            <a:fillRect/>
          </a:stretch>
        </p:blipFill>
        <p:spPr>
          <a:xfrm>
            <a:off x="954088" y="3008313"/>
            <a:ext cx="3048000" cy="2286000"/>
          </a:xfrm>
          <a:prstGeom prst="rect">
            <a:avLst/>
          </a:prstGeom>
        </p:spPr>
      </p:pic>
    </p:spTree>
    <p:extLst>
      <p:ext uri="{BB962C8B-B14F-4D97-AF65-F5344CB8AC3E}">
        <p14:creationId xmlns:p14="http://schemas.microsoft.com/office/powerpoint/2010/main" val="181992546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Hair Bands of the 80s</a:t>
            </a:r>
            <a:endParaRPr lang="en-US" dirty="0"/>
          </a:p>
        </p:txBody>
      </p:sp>
      <p:sp>
        <p:nvSpPr>
          <p:cNvPr id="4" name="Text Placeholder 3"/>
          <p:cNvSpPr>
            <a:spLocks noGrp="1"/>
          </p:cNvSpPr>
          <p:nvPr>
            <p:ph type="body" idx="1"/>
          </p:nvPr>
        </p:nvSpPr>
        <p:spPr>
          <a:xfrm>
            <a:off x="457200" y="1295400"/>
            <a:ext cx="8305800" cy="639762"/>
          </a:xfrm>
        </p:spPr>
        <p:txBody>
          <a:bodyPr/>
          <a:lstStyle/>
          <a:p>
            <a:pPr algn="ctr"/>
            <a:r>
              <a:rPr lang="en-US" dirty="0" err="1" smtClean="0"/>
              <a:t>Def</a:t>
            </a:r>
            <a:r>
              <a:rPr lang="en-US" dirty="0" smtClean="0"/>
              <a:t> </a:t>
            </a:r>
            <a:r>
              <a:rPr lang="en-US" dirty="0" err="1" smtClean="0"/>
              <a:t>Leppard</a:t>
            </a:r>
            <a:endParaRPr lang="en-US" dirty="0"/>
          </a:p>
        </p:txBody>
      </p:sp>
      <p:pic>
        <p:nvPicPr>
          <p:cNvPr id="6" name="def leppard   pour some sugar on me music video official.wmv">
            <a:hlinkClick r:id="" action="ppaction://media"/>
          </p:cNvPr>
          <p:cNvPicPr>
            <a:picLocks noGrp="1" noRot="1" noChangeAspect="1"/>
          </p:cNvPicPr>
          <p:nvPr>
            <p:ph sz="half" idx="2"/>
            <a:videoFile r:link="rId1"/>
          </p:nvPr>
        </p:nvPicPr>
        <p:blipFill>
          <a:blip r:embed="rId4" cstate="print"/>
          <a:stretch>
            <a:fillRect/>
          </a:stretch>
        </p:blipFill>
        <p:spPr>
          <a:xfrm>
            <a:off x="954088" y="3008313"/>
            <a:ext cx="3048000" cy="2286000"/>
          </a:xfrm>
          <a:prstGeom prst="rect">
            <a:avLst/>
          </a:prstGeom>
        </p:spPr>
      </p:pic>
    </p:spTree>
    <p:extLst>
      <p:ext uri="{BB962C8B-B14F-4D97-AF65-F5344CB8AC3E}">
        <p14:creationId xmlns:p14="http://schemas.microsoft.com/office/powerpoint/2010/main" val="183702798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Hair Bands of the 80s</a:t>
            </a:r>
            <a:endParaRPr lang="en-US" dirty="0"/>
          </a:p>
        </p:txBody>
      </p:sp>
      <p:sp>
        <p:nvSpPr>
          <p:cNvPr id="4" name="Text Placeholder 3"/>
          <p:cNvSpPr>
            <a:spLocks noGrp="1"/>
          </p:cNvSpPr>
          <p:nvPr>
            <p:ph type="body" idx="1"/>
          </p:nvPr>
        </p:nvSpPr>
        <p:spPr>
          <a:xfrm>
            <a:off x="457200" y="1295400"/>
            <a:ext cx="8305800" cy="639762"/>
          </a:xfrm>
        </p:spPr>
        <p:txBody>
          <a:bodyPr/>
          <a:lstStyle/>
          <a:p>
            <a:pPr algn="ctr"/>
            <a:r>
              <a:rPr lang="en-US" dirty="0" err="1"/>
              <a:t>Mötley</a:t>
            </a:r>
            <a:r>
              <a:rPr lang="en-US" dirty="0"/>
              <a:t> </a:t>
            </a:r>
            <a:r>
              <a:rPr lang="en-US" dirty="0" err="1"/>
              <a:t>Crüe</a:t>
            </a:r>
            <a:endParaRPr lang="en-US" dirty="0"/>
          </a:p>
        </p:txBody>
      </p:sp>
      <p:pic>
        <p:nvPicPr>
          <p:cNvPr id="6" name="Motley Crue Girls, Girls,Girls.wmv">
            <a:hlinkClick r:id="" action="ppaction://media"/>
          </p:cNvPr>
          <p:cNvPicPr>
            <a:picLocks noGrp="1" noRot="1" noChangeAspect="1"/>
          </p:cNvPicPr>
          <p:nvPr>
            <p:ph sz="half" idx="2"/>
            <a:videoFile r:link="rId1"/>
          </p:nvPr>
        </p:nvPicPr>
        <p:blipFill>
          <a:blip r:embed="rId4" cstate="print"/>
          <a:stretch>
            <a:fillRect/>
          </a:stretch>
        </p:blipFill>
        <p:spPr>
          <a:xfrm>
            <a:off x="954088" y="3008313"/>
            <a:ext cx="3048000" cy="2286000"/>
          </a:xfrm>
          <a:prstGeom prst="rect">
            <a:avLst/>
          </a:prstGeom>
        </p:spPr>
      </p:pic>
    </p:spTree>
    <p:extLst>
      <p:ext uri="{BB962C8B-B14F-4D97-AF65-F5344CB8AC3E}">
        <p14:creationId xmlns:p14="http://schemas.microsoft.com/office/powerpoint/2010/main" val="183702798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Hair Bands of the 80s</a:t>
            </a:r>
            <a:endParaRPr lang="en-US" dirty="0"/>
          </a:p>
        </p:txBody>
      </p:sp>
      <p:sp>
        <p:nvSpPr>
          <p:cNvPr id="4" name="Text Placeholder 3"/>
          <p:cNvSpPr>
            <a:spLocks noGrp="1"/>
          </p:cNvSpPr>
          <p:nvPr>
            <p:ph type="body" idx="1"/>
          </p:nvPr>
        </p:nvSpPr>
        <p:spPr>
          <a:xfrm>
            <a:off x="457200" y="1295400"/>
            <a:ext cx="8305800" cy="639762"/>
          </a:xfrm>
        </p:spPr>
        <p:txBody>
          <a:bodyPr/>
          <a:lstStyle/>
          <a:p>
            <a:pPr algn="ctr"/>
            <a:r>
              <a:rPr lang="en-US" dirty="0" smtClean="0"/>
              <a:t>Bon Jovi</a:t>
            </a:r>
            <a:endParaRPr lang="en-US" dirty="0"/>
          </a:p>
        </p:txBody>
      </p:sp>
      <p:pic>
        <p:nvPicPr>
          <p:cNvPr id="6" name="Bon Jovi 80's.wmv">
            <a:hlinkClick r:id="" action="ppaction://media"/>
          </p:cNvPr>
          <p:cNvPicPr>
            <a:picLocks noGrp="1" noRot="1" noChangeAspect="1"/>
          </p:cNvPicPr>
          <p:nvPr>
            <p:ph sz="half" idx="2"/>
            <a:videoFile r:link="rId1"/>
          </p:nvPr>
        </p:nvPicPr>
        <p:blipFill>
          <a:blip r:embed="rId4" cstate="print"/>
          <a:stretch>
            <a:fillRect/>
          </a:stretch>
        </p:blipFill>
        <p:spPr>
          <a:xfrm>
            <a:off x="954088" y="3008313"/>
            <a:ext cx="3048000" cy="2286000"/>
          </a:xfrm>
          <a:prstGeom prst="rect">
            <a:avLst/>
          </a:prstGeom>
        </p:spPr>
      </p:pic>
    </p:spTree>
    <p:extLst>
      <p:ext uri="{BB962C8B-B14F-4D97-AF65-F5344CB8AC3E}">
        <p14:creationId xmlns:p14="http://schemas.microsoft.com/office/powerpoint/2010/main" val="183702798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Hair Bands of the 80s</a:t>
            </a:r>
            <a:endParaRPr lang="en-US" dirty="0"/>
          </a:p>
        </p:txBody>
      </p:sp>
      <p:sp>
        <p:nvSpPr>
          <p:cNvPr id="4" name="Text Placeholder 3"/>
          <p:cNvSpPr>
            <a:spLocks noGrp="1"/>
          </p:cNvSpPr>
          <p:nvPr>
            <p:ph type="body" idx="1"/>
          </p:nvPr>
        </p:nvSpPr>
        <p:spPr>
          <a:xfrm>
            <a:off x="457200" y="1219200"/>
            <a:ext cx="8229600" cy="639762"/>
          </a:xfrm>
        </p:spPr>
        <p:txBody>
          <a:bodyPr/>
          <a:lstStyle/>
          <a:p>
            <a:pPr algn="ctr"/>
            <a:r>
              <a:rPr lang="en-US" dirty="0" smtClean="0"/>
              <a:t>Van Halen</a:t>
            </a:r>
            <a:endParaRPr lang="en-US" dirty="0"/>
          </a:p>
        </p:txBody>
      </p:sp>
      <p:pic>
        <p:nvPicPr>
          <p:cNvPr id="7" name="Van Halen   Jump (HQ music video).wmv">
            <a:hlinkClick r:id="" action="ppaction://media"/>
          </p:cNvPr>
          <p:cNvPicPr>
            <a:picLocks noGrp="1" noRot="1" noChangeAspect="1"/>
          </p:cNvPicPr>
          <p:nvPr>
            <p:ph sz="half" idx="2"/>
            <a:videoFile r:link="rId1"/>
          </p:nvPr>
        </p:nvPicPr>
        <p:blipFill>
          <a:blip r:embed="rId5" cstate="print"/>
          <a:stretch>
            <a:fillRect/>
          </a:stretch>
        </p:blipFill>
        <p:spPr>
          <a:xfrm>
            <a:off x="228601" y="1981200"/>
            <a:ext cx="4495800" cy="3962400"/>
          </a:xfrm>
          <a:prstGeom prst="rect">
            <a:avLst/>
          </a:prstGeom>
        </p:spPr>
      </p:pic>
      <p:pic>
        <p:nvPicPr>
          <p:cNvPr id="9" name="Van Halen   Hot For Teacher (HQ music video).wmv">
            <a:hlinkClick r:id="" action="ppaction://media"/>
          </p:cNvPr>
          <p:cNvPicPr>
            <a:picLocks noGrp="1" noRot="1" noChangeAspect="1"/>
          </p:cNvPicPr>
          <p:nvPr>
            <p:ph sz="quarter" idx="4"/>
            <a:videoFile r:link="rId2"/>
          </p:nvPr>
        </p:nvPicPr>
        <p:blipFill>
          <a:blip r:embed="rId6" cstate="print"/>
          <a:stretch>
            <a:fillRect/>
          </a:stretch>
        </p:blipFill>
        <p:spPr>
          <a:xfrm>
            <a:off x="4800600" y="1981200"/>
            <a:ext cx="4191000" cy="3962400"/>
          </a:xfrm>
          <a:prstGeom prst="rect">
            <a:avLst/>
          </a:prstGeom>
        </p:spPr>
      </p:pic>
    </p:spTree>
    <p:extLst>
      <p:ext uri="{BB962C8B-B14F-4D97-AF65-F5344CB8AC3E}">
        <p14:creationId xmlns:p14="http://schemas.microsoft.com/office/powerpoint/2010/main" val="254538475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p:cMediaNode>
                <p:cTn id="7" fill="hold" display="0">
                  <p:stCondLst>
                    <p:cond delay="indefinite"/>
                  </p:stCondLst>
                  <p:endCondLst>
                    <p:cond evt="onNext" delay="0">
                      <p:tgtEl>
                        <p:sldTgt/>
                      </p:tgtEl>
                    </p:cond>
                    <p:cond evt="onPrev" delay="0">
                      <p:tgtEl>
                        <p:sldTgt/>
                      </p:tgtEl>
                    </p:cond>
                  </p:endCondLst>
                </p:cTn>
                <p:tgtEl>
                  <p:spTgt spid="7"/>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video>
              <p:cMediaNode>
                <p:cTn id="13" fill="hold" display="0">
                  <p:stCondLst>
                    <p:cond delay="indefinite"/>
                  </p:stCondLst>
                  <p:endCondLst>
                    <p:cond evt="onNext" delay="0">
                      <p:tgtEl>
                        <p:sldTgt/>
                      </p:tgtEl>
                    </p:cond>
                    <p:cond evt="onPrev" delay="0">
                      <p:tgtEl>
                        <p:sldTgt/>
                      </p:tgtEl>
                    </p:cond>
                  </p:endCondLst>
                </p:cTn>
                <p:tgtEl>
                  <p:spTgt spid="9"/>
                </p:tgtEl>
              </p:cMediaNode>
            </p:vide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Ballad</a:t>
            </a:r>
            <a:endParaRPr lang="en-US" dirty="0"/>
          </a:p>
        </p:txBody>
      </p:sp>
      <p:sp>
        <p:nvSpPr>
          <p:cNvPr id="3" name="Content Placeholder 2"/>
          <p:cNvSpPr>
            <a:spLocks noGrp="1"/>
          </p:cNvSpPr>
          <p:nvPr>
            <p:ph idx="1"/>
          </p:nvPr>
        </p:nvSpPr>
        <p:spPr/>
        <p:txBody>
          <a:bodyPr/>
          <a:lstStyle/>
          <a:p>
            <a:r>
              <a:rPr lang="en-US" dirty="0"/>
              <a:t>T</a:t>
            </a:r>
            <a:r>
              <a:rPr lang="en-US" dirty="0" smtClean="0"/>
              <a:t>rademark of heavy metal bands of the 80's that is making a comeback. an acoustic rock song with heavy guitar.</a:t>
            </a:r>
          </a:p>
          <a:p>
            <a:pPr lvl="1"/>
            <a:r>
              <a:rPr lang="en-US" dirty="0" smtClean="0"/>
              <a:t>Sang, not screamed</a:t>
            </a:r>
          </a:p>
          <a:p>
            <a:pPr lvl="1"/>
            <a:r>
              <a:rPr lang="en-US" dirty="0" smtClean="0"/>
              <a:t>Ladies LOVED these songs</a:t>
            </a:r>
          </a:p>
          <a:p>
            <a:pPr lvl="1"/>
            <a:r>
              <a:rPr lang="en-US" dirty="0" smtClean="0"/>
              <a:t>Played at prom between 1981-95</a:t>
            </a:r>
          </a:p>
          <a:p>
            <a:endParaRPr lang="en-US" dirty="0"/>
          </a:p>
        </p:txBody>
      </p:sp>
    </p:spTree>
    <p:extLst>
      <p:ext uri="{BB962C8B-B14F-4D97-AF65-F5344CB8AC3E}">
        <p14:creationId xmlns:p14="http://schemas.microsoft.com/office/powerpoint/2010/main" val="1730027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Ballad</a:t>
            </a:r>
            <a:endParaRPr lang="en-US" dirty="0"/>
          </a:p>
        </p:txBody>
      </p:sp>
      <p:sp>
        <p:nvSpPr>
          <p:cNvPr id="6" name="Text Placeholder 5"/>
          <p:cNvSpPr>
            <a:spLocks noGrp="1"/>
          </p:cNvSpPr>
          <p:nvPr>
            <p:ph type="body" idx="1"/>
          </p:nvPr>
        </p:nvSpPr>
        <p:spPr/>
        <p:txBody>
          <a:bodyPr/>
          <a:lstStyle/>
          <a:p>
            <a:r>
              <a:rPr lang="en-US" dirty="0" smtClean="0"/>
              <a:t>Journey – Open Arms</a:t>
            </a:r>
            <a:endParaRPr lang="en-US" dirty="0"/>
          </a:p>
        </p:txBody>
      </p:sp>
      <p:pic>
        <p:nvPicPr>
          <p:cNvPr id="10" name="Journey   Open Arms (Live).wmv">
            <a:hlinkClick r:id="" action="ppaction://media"/>
          </p:cNvPr>
          <p:cNvPicPr>
            <a:picLocks noGrp="1" noRot="1" noChangeAspect="1"/>
          </p:cNvPicPr>
          <p:nvPr>
            <p:ph sz="half" idx="2"/>
            <a:videoFile r:link="rId1"/>
          </p:nvPr>
        </p:nvPicPr>
        <p:blipFill>
          <a:blip r:embed="rId5" cstate="print"/>
          <a:stretch>
            <a:fillRect/>
          </a:stretch>
        </p:blipFill>
        <p:spPr>
          <a:xfrm>
            <a:off x="152400" y="2286000"/>
            <a:ext cx="4419600" cy="4343400"/>
          </a:xfrm>
          <a:prstGeom prst="rect">
            <a:avLst/>
          </a:prstGeom>
        </p:spPr>
      </p:pic>
      <p:sp>
        <p:nvSpPr>
          <p:cNvPr id="8" name="Text Placeholder 7"/>
          <p:cNvSpPr>
            <a:spLocks noGrp="1"/>
          </p:cNvSpPr>
          <p:nvPr>
            <p:ph type="body" sz="quarter" idx="3"/>
          </p:nvPr>
        </p:nvSpPr>
        <p:spPr/>
        <p:txBody>
          <a:bodyPr>
            <a:normAutofit fontScale="85000" lnSpcReduction="20000"/>
          </a:bodyPr>
          <a:lstStyle/>
          <a:p>
            <a:r>
              <a:rPr lang="en-US" dirty="0" smtClean="0"/>
              <a:t>REO </a:t>
            </a:r>
            <a:r>
              <a:rPr lang="en-US" dirty="0" err="1" smtClean="0"/>
              <a:t>Speedwagon</a:t>
            </a:r>
            <a:r>
              <a:rPr lang="en-US" dirty="0" smtClean="0"/>
              <a:t> – Keep on Loving You</a:t>
            </a:r>
            <a:endParaRPr lang="en-US" dirty="0"/>
          </a:p>
        </p:txBody>
      </p:sp>
      <p:pic>
        <p:nvPicPr>
          <p:cNvPr id="11" name="Reo Speedwagon Keep on loving you LIVE.wmv">
            <a:hlinkClick r:id="" action="ppaction://media"/>
          </p:cNvPr>
          <p:cNvPicPr>
            <a:picLocks noGrp="1" noRot="1" noChangeAspect="1"/>
          </p:cNvPicPr>
          <p:nvPr>
            <p:ph sz="quarter" idx="4"/>
            <a:videoFile r:link="rId2"/>
          </p:nvPr>
        </p:nvPicPr>
        <p:blipFill>
          <a:blip r:embed="rId6" cstate="print"/>
          <a:stretch>
            <a:fillRect/>
          </a:stretch>
        </p:blipFill>
        <p:spPr>
          <a:xfrm>
            <a:off x="5141913" y="3008313"/>
            <a:ext cx="3048000" cy="2286000"/>
          </a:xfrm>
          <a:prstGeom prst="rect">
            <a:avLst/>
          </a:prstGeom>
        </p:spPr>
      </p:pic>
    </p:spTree>
    <p:extLst>
      <p:ext uri="{BB962C8B-B14F-4D97-AF65-F5344CB8AC3E}">
        <p14:creationId xmlns:p14="http://schemas.microsoft.com/office/powerpoint/2010/main" val="404602654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10"/>
                                        </p:tgtEl>
                                      </p:cBhvr>
                                    </p:cmd>
                                  </p:childTnLst>
                                </p:cTn>
                              </p:par>
                            </p:childTnLst>
                          </p:cTn>
                        </p:par>
                      </p:childTnLst>
                    </p:cTn>
                  </p:par>
                </p:childTnLst>
              </p:cTn>
              <p:nextCondLst>
                <p:cond evt="onClick" delay="0">
                  <p:tgtEl>
                    <p:spTgt spid="10"/>
                  </p:tgtEl>
                </p:cond>
              </p:nextCondLst>
            </p:seq>
            <p:video>
              <p:cMediaNode>
                <p:cTn id="7" fill="hold" display="0">
                  <p:stCondLst>
                    <p:cond delay="indefinite"/>
                  </p:stCondLst>
                  <p:endCondLst>
                    <p:cond evt="onNext" delay="0">
                      <p:tgtEl>
                        <p:sldTgt/>
                      </p:tgtEl>
                    </p:cond>
                    <p:cond evt="onPrev" delay="0">
                      <p:tgtEl>
                        <p:sldTgt/>
                      </p:tgtEl>
                    </p:cond>
                  </p:endCondLst>
                </p:cTn>
                <p:tgtEl>
                  <p:spTgt spid="10"/>
                </p:tgtEl>
              </p:cMediaNode>
            </p:video>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1"/>
                                        </p:tgtEl>
                                      </p:cBhvr>
                                    </p:cmd>
                                  </p:childTnLst>
                                </p:cTn>
                              </p:par>
                            </p:childTnLst>
                          </p:cTn>
                        </p:par>
                      </p:childTnLst>
                    </p:cTn>
                  </p:par>
                </p:childTnLst>
              </p:cTn>
              <p:nextCondLst>
                <p:cond evt="onClick" delay="0">
                  <p:tgtEl>
                    <p:spTgt spid="11"/>
                  </p:tgtEl>
                </p:cond>
              </p:nextCondLst>
            </p:seq>
            <p:video>
              <p:cMediaNode>
                <p:cTn id="13" fill="hold" display="0">
                  <p:stCondLst>
                    <p:cond delay="indefinite"/>
                  </p:stCondLst>
                  <p:endCondLst>
                    <p:cond evt="onNext" delay="0">
                      <p:tgtEl>
                        <p:sldTgt/>
                      </p:tgtEl>
                    </p:cond>
                    <p:cond evt="onPrev" delay="0">
                      <p:tgtEl>
                        <p:sldTgt/>
                      </p:tgtEl>
                    </p:cond>
                  </p:endCondLst>
                </p:cTn>
                <p:tgtEl>
                  <p:spTgt spid="11"/>
                </p:tgtEl>
              </p:cMediaNode>
            </p:vide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Thrash Metal</a:t>
            </a:r>
            <a:endParaRPr lang="en-US" dirty="0"/>
          </a:p>
        </p:txBody>
      </p:sp>
      <p:sp>
        <p:nvSpPr>
          <p:cNvPr id="4" name="Text Placeholder 3"/>
          <p:cNvSpPr>
            <a:spLocks noGrp="1"/>
          </p:cNvSpPr>
          <p:nvPr>
            <p:ph type="body" idx="1"/>
          </p:nvPr>
        </p:nvSpPr>
        <p:spPr/>
        <p:txBody>
          <a:bodyPr/>
          <a:lstStyle/>
          <a:p>
            <a:r>
              <a:rPr lang="en-US" dirty="0" smtClean="0"/>
              <a:t>Judas Priest</a:t>
            </a:r>
            <a:endParaRPr lang="en-US" dirty="0"/>
          </a:p>
        </p:txBody>
      </p:sp>
      <p:pic>
        <p:nvPicPr>
          <p:cNvPr id="8" name="Judas Priest   Breaking the law.wmv">
            <a:hlinkClick r:id="" action="ppaction://media"/>
          </p:cNvPr>
          <p:cNvPicPr>
            <a:picLocks noGrp="1" noRot="1" noChangeAspect="1"/>
          </p:cNvPicPr>
          <p:nvPr>
            <p:ph sz="half" idx="2"/>
            <a:videoFile r:link="rId1"/>
          </p:nvPr>
        </p:nvPicPr>
        <p:blipFill>
          <a:blip r:embed="rId5" cstate="print"/>
          <a:stretch>
            <a:fillRect/>
          </a:stretch>
        </p:blipFill>
        <p:spPr>
          <a:xfrm>
            <a:off x="192088" y="2286000"/>
            <a:ext cx="4303712" cy="4038600"/>
          </a:xfrm>
          <a:prstGeom prst="rect">
            <a:avLst/>
          </a:prstGeom>
        </p:spPr>
      </p:pic>
      <p:sp>
        <p:nvSpPr>
          <p:cNvPr id="6" name="Text Placeholder 5"/>
          <p:cNvSpPr>
            <a:spLocks noGrp="1"/>
          </p:cNvSpPr>
          <p:nvPr>
            <p:ph type="body" sz="quarter" idx="3"/>
          </p:nvPr>
        </p:nvSpPr>
        <p:spPr/>
        <p:txBody>
          <a:bodyPr/>
          <a:lstStyle/>
          <a:p>
            <a:r>
              <a:rPr lang="en-US" dirty="0" err="1" smtClean="0"/>
              <a:t>Megadeth</a:t>
            </a:r>
            <a:endParaRPr lang="en-US" dirty="0"/>
          </a:p>
        </p:txBody>
      </p:sp>
      <p:pic>
        <p:nvPicPr>
          <p:cNvPr id="9" name="Megadeth   Symphony Of Destruction.wmv">
            <a:hlinkClick r:id="" action="ppaction://media"/>
          </p:cNvPr>
          <p:cNvPicPr>
            <a:picLocks noGrp="1" noRot="1" noChangeAspect="1"/>
          </p:cNvPicPr>
          <p:nvPr>
            <p:ph sz="quarter" idx="4"/>
            <a:videoFile r:link="rId2"/>
          </p:nvPr>
        </p:nvPicPr>
        <p:blipFill>
          <a:blip r:embed="rId6" cstate="print"/>
          <a:stretch>
            <a:fillRect/>
          </a:stretch>
        </p:blipFill>
        <p:spPr>
          <a:xfrm>
            <a:off x="5141913" y="3008313"/>
            <a:ext cx="3048000" cy="2286000"/>
          </a:xfrm>
          <a:prstGeom prst="rect">
            <a:avLst/>
          </a:prstGeom>
        </p:spPr>
      </p:pic>
    </p:spTree>
    <p:extLst>
      <p:ext uri="{BB962C8B-B14F-4D97-AF65-F5344CB8AC3E}">
        <p14:creationId xmlns:p14="http://schemas.microsoft.com/office/powerpoint/2010/main" val="73103649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8"/>
                                        </p:tgtEl>
                                      </p:cBhvr>
                                    </p:cmd>
                                  </p:childTnLst>
                                </p:cTn>
                              </p:par>
                            </p:childTnLst>
                          </p:cTn>
                        </p:par>
                      </p:childTnLst>
                    </p:cTn>
                  </p:par>
                </p:childTnLst>
              </p:cTn>
              <p:nextCondLst>
                <p:cond evt="onClick" delay="0">
                  <p:tgtEl>
                    <p:spTgt spid="8"/>
                  </p:tgtEl>
                </p:cond>
              </p:nextCondLst>
            </p:seq>
            <p:video>
              <p:cMediaNode>
                <p:cTn id="7" fill="hold" display="0">
                  <p:stCondLst>
                    <p:cond delay="indefinite"/>
                  </p:stCondLst>
                  <p:endCondLst>
                    <p:cond evt="onNext" delay="0">
                      <p:tgtEl>
                        <p:sldTgt/>
                      </p:tgtEl>
                    </p:cond>
                    <p:cond evt="onPrev" delay="0">
                      <p:tgtEl>
                        <p:sldTgt/>
                      </p:tgtEl>
                    </p:cond>
                  </p:endCondLst>
                </p:cTn>
                <p:tgtEl>
                  <p:spTgt spid="8"/>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video>
              <p:cMediaNode>
                <p:cTn id="13" fill="hold" display="0">
                  <p:stCondLst>
                    <p:cond delay="indefinite"/>
                  </p:stCondLst>
                  <p:endCondLst>
                    <p:cond evt="onNext" delay="0">
                      <p:tgtEl>
                        <p:sldTgt/>
                      </p:tgtEl>
                    </p:cond>
                    <p:cond evt="onPrev" delay="0">
                      <p:tgtEl>
                        <p:sldTgt/>
                      </p:tgtEl>
                    </p:cond>
                  </p:endCondLst>
                </p:cTn>
                <p:tgtEl>
                  <p:spTgt spid="9"/>
                </p:tgtEl>
              </p:cMediaNode>
            </p:vide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Rock</a:t>
            </a:r>
            <a:endParaRPr lang="en-US" dirty="0"/>
          </a:p>
        </p:txBody>
      </p:sp>
      <p:sp>
        <p:nvSpPr>
          <p:cNvPr id="3" name="Content Placeholder 2"/>
          <p:cNvSpPr>
            <a:spLocks noGrp="1"/>
          </p:cNvSpPr>
          <p:nvPr>
            <p:ph idx="1"/>
          </p:nvPr>
        </p:nvSpPr>
        <p:spPr/>
        <p:txBody>
          <a:bodyPr/>
          <a:lstStyle/>
          <a:p>
            <a:r>
              <a:rPr lang="en-US" dirty="0" smtClean="0"/>
              <a:t>Umbrella term encompassing a wide variety of stylistic approaches with a decidedly independent attitude</a:t>
            </a:r>
          </a:p>
          <a:p>
            <a:pPr lvl="1"/>
            <a:r>
              <a:rPr lang="en-US" dirty="0" smtClean="0"/>
              <a:t>Influences from punk, </a:t>
            </a:r>
            <a:r>
              <a:rPr lang="en-US" dirty="0" err="1" smtClean="0"/>
              <a:t>psychodelia</a:t>
            </a:r>
            <a:r>
              <a:rPr lang="en-US" dirty="0" smtClean="0"/>
              <a:t>, folk and hard rock</a:t>
            </a:r>
          </a:p>
          <a:p>
            <a:pPr lvl="1"/>
            <a:r>
              <a:rPr lang="en-US" dirty="0" smtClean="0"/>
              <a:t>More mature college audiences</a:t>
            </a:r>
          </a:p>
          <a:p>
            <a:pPr lvl="1"/>
            <a:endParaRPr lang="en-US" dirty="0"/>
          </a:p>
          <a:p>
            <a:pPr lvl="1"/>
            <a:endParaRPr lang="en-US" dirty="0"/>
          </a:p>
        </p:txBody>
      </p:sp>
    </p:spTree>
    <p:extLst>
      <p:ext uri="{BB962C8B-B14F-4D97-AF65-F5344CB8AC3E}">
        <p14:creationId xmlns:p14="http://schemas.microsoft.com/office/powerpoint/2010/main" val="5449226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Rock</a:t>
            </a:r>
            <a:endParaRPr lang="en-US" dirty="0"/>
          </a:p>
        </p:txBody>
      </p:sp>
      <p:sp>
        <p:nvSpPr>
          <p:cNvPr id="4" name="Text Placeholder 3"/>
          <p:cNvSpPr>
            <a:spLocks noGrp="1"/>
          </p:cNvSpPr>
          <p:nvPr>
            <p:ph type="body" idx="1"/>
          </p:nvPr>
        </p:nvSpPr>
        <p:spPr/>
        <p:txBody>
          <a:bodyPr/>
          <a:lstStyle/>
          <a:p>
            <a:r>
              <a:rPr lang="en-US" dirty="0" smtClean="0"/>
              <a:t>R.E.M.</a:t>
            </a:r>
            <a:endParaRPr lang="en-US" dirty="0"/>
          </a:p>
        </p:txBody>
      </p:sp>
      <p:pic>
        <p:nvPicPr>
          <p:cNvPr id="8" name="REM   It's The End Of The World.wmv">
            <a:hlinkClick r:id="" action="ppaction://media"/>
          </p:cNvPr>
          <p:cNvPicPr>
            <a:picLocks noGrp="1" noRot="1" noChangeAspect="1"/>
          </p:cNvPicPr>
          <p:nvPr>
            <p:ph sz="half" idx="2"/>
            <a:videoFile r:link="rId1"/>
          </p:nvPr>
        </p:nvPicPr>
        <p:blipFill>
          <a:blip r:embed="rId4" cstate="print"/>
          <a:stretch>
            <a:fillRect/>
          </a:stretch>
        </p:blipFill>
        <p:spPr>
          <a:xfrm>
            <a:off x="192088" y="2286000"/>
            <a:ext cx="4151312" cy="4038600"/>
          </a:xfrm>
          <a:prstGeom prst="rect">
            <a:avLst/>
          </a:prstGeom>
        </p:spPr>
      </p:pic>
      <p:sp>
        <p:nvSpPr>
          <p:cNvPr id="6" name="Text Placeholder 5"/>
          <p:cNvSpPr>
            <a:spLocks noGrp="1"/>
          </p:cNvSpPr>
          <p:nvPr>
            <p:ph type="body" sz="quarter" idx="3"/>
          </p:nvPr>
        </p:nvSpPr>
        <p:spPr/>
        <p:txBody>
          <a:bodyPr/>
          <a:lstStyle/>
          <a:p>
            <a:r>
              <a:rPr lang="en-US" dirty="0" smtClean="0"/>
              <a:t>Red Hot Chili Peppers</a:t>
            </a:r>
            <a:endParaRPr lang="en-US" dirty="0"/>
          </a:p>
        </p:txBody>
      </p:sp>
      <p:pic>
        <p:nvPicPr>
          <p:cNvPr id="9" name="Red Hot Chili Peppers   Get Up and Jump (Live 1985).wmv">
            <a:hlinkClick r:id="" action="ppaction://media"/>
          </p:cNvPr>
          <p:cNvPicPr>
            <a:picLocks noGrp="1" noRot="1" noChangeAspect="1"/>
          </p:cNvPicPr>
          <p:nvPr>
            <p:ph sz="quarter" idx="4"/>
            <a:videoFile r:link="rId2"/>
          </p:nvPr>
        </p:nvPicPr>
        <p:blipFill>
          <a:blip r:embed="rId5" cstate="print"/>
          <a:stretch>
            <a:fillRect/>
          </a:stretch>
        </p:blipFill>
        <p:spPr>
          <a:xfrm>
            <a:off x="5141913" y="3008313"/>
            <a:ext cx="3048000" cy="2286000"/>
          </a:xfrm>
          <a:prstGeom prst="rect">
            <a:avLst/>
          </a:prstGeom>
        </p:spPr>
      </p:pic>
    </p:spTree>
    <p:extLst>
      <p:ext uri="{BB962C8B-B14F-4D97-AF65-F5344CB8AC3E}">
        <p14:creationId xmlns:p14="http://schemas.microsoft.com/office/powerpoint/2010/main" val="151673224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8"/>
                                        </p:tgtEl>
                                      </p:cBhvr>
                                    </p:cmd>
                                  </p:childTnLst>
                                </p:cTn>
                              </p:par>
                            </p:childTnLst>
                          </p:cTn>
                        </p:par>
                      </p:childTnLst>
                    </p:cTn>
                  </p:par>
                </p:childTnLst>
              </p:cTn>
              <p:nextCondLst>
                <p:cond evt="onClick" delay="0">
                  <p:tgtEl>
                    <p:spTgt spid="8"/>
                  </p:tgtEl>
                </p:cond>
              </p:nextCondLst>
            </p:seq>
            <p:video>
              <p:cMediaNode>
                <p:cTn id="7" fill="hold" display="0">
                  <p:stCondLst>
                    <p:cond delay="indefinite"/>
                  </p:stCondLst>
                  <p:endCondLst>
                    <p:cond evt="onNext" delay="0">
                      <p:tgtEl>
                        <p:sldTgt/>
                      </p:tgtEl>
                    </p:cond>
                    <p:cond evt="onPrev" delay="0">
                      <p:tgtEl>
                        <p:sldTgt/>
                      </p:tgtEl>
                    </p:cond>
                  </p:endCondLst>
                </p:cTn>
                <p:tgtEl>
                  <p:spTgt spid="8"/>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video>
              <p:cMediaNode>
                <p:cTn id="13" fill="hold" display="0">
                  <p:stCondLst>
                    <p:cond delay="indefinite"/>
                  </p:stCondLst>
                  <p:endCondLst>
                    <p:cond evt="onNext" delay="0">
                      <p:tgtEl>
                        <p:sldTgt/>
                      </p:tgtEl>
                    </p:cond>
                    <p:cond evt="onPrev" delay="0">
                      <p:tgtEl>
                        <p:sldTgt/>
                      </p:tgtEl>
                    </p:cond>
                  </p:endCondLst>
                </p:cTn>
                <p:tgtEl>
                  <p:spTgt spid="9"/>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Technology of Music</a:t>
            </a:r>
            <a:endParaRPr lang="en-US" dirty="0"/>
          </a:p>
        </p:txBody>
      </p:sp>
      <p:sp>
        <p:nvSpPr>
          <p:cNvPr id="3" name="Content Placeholder 2"/>
          <p:cNvSpPr>
            <a:spLocks noGrp="1"/>
          </p:cNvSpPr>
          <p:nvPr>
            <p:ph idx="1"/>
          </p:nvPr>
        </p:nvSpPr>
        <p:spPr>
          <a:xfrm>
            <a:off x="419100" y="1295400"/>
            <a:ext cx="4724400" cy="4525963"/>
          </a:xfrm>
        </p:spPr>
        <p:txBody>
          <a:bodyPr/>
          <a:lstStyle/>
          <a:p>
            <a:r>
              <a:rPr lang="en-US" dirty="0" smtClean="0"/>
              <a:t>CDs</a:t>
            </a:r>
          </a:p>
          <a:p>
            <a:r>
              <a:rPr lang="en-US" dirty="0" smtClean="0"/>
              <a:t>MIDI</a:t>
            </a:r>
          </a:p>
          <a:p>
            <a:r>
              <a:rPr lang="en-US" dirty="0" smtClean="0"/>
              <a:t>Digital Tape Recording</a:t>
            </a:r>
          </a:p>
          <a:p>
            <a:r>
              <a:rPr lang="en-US" dirty="0" smtClean="0"/>
              <a:t>8 Track Tapes – Cassette Tapes</a:t>
            </a:r>
            <a:endParaRPr lang="en-US" dirty="0"/>
          </a:p>
        </p:txBody>
      </p:sp>
      <p:pic>
        <p:nvPicPr>
          <p:cNvPr id="2050" name="Picture 2" descr="https://encrypted-tbn2.gstatic.com/images?q=tbn:ANd9GcSOh29tWcNwhTSguTYBQlGtqnq5X_6MTmsdbtV2yazJp-5GW2Zh9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39924">
            <a:off x="5943434" y="4845739"/>
            <a:ext cx="2781300" cy="156210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encrypted-tbn3.gstatic.com/images?q=tbn:ANd9GcR-jG9E0rJgtaK62QCxcMNc_J7IVXUnFvVzePpMSCf-03-y3ApVZw"/>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05400" y="1447800"/>
            <a:ext cx="3778577" cy="28194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encrypted-tbn2.gstatic.com/images?q=tbn:ANd9GcSEHk1MirXqz0GtJ75hXMbVDXbxe5jb4qRk7fYGJ9vW0z0hL7wC"/>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2000" y="4700379"/>
            <a:ext cx="4038600" cy="2053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82581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Other Happenings in Rock Music</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7596896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Lennon</a:t>
            </a:r>
            <a:endParaRPr lang="en-US" dirty="0"/>
          </a:p>
        </p:txBody>
      </p:sp>
      <p:sp>
        <p:nvSpPr>
          <p:cNvPr id="3" name="Content Placeholder 2"/>
          <p:cNvSpPr>
            <a:spLocks noGrp="1"/>
          </p:cNvSpPr>
          <p:nvPr>
            <p:ph idx="1"/>
          </p:nvPr>
        </p:nvSpPr>
        <p:spPr/>
        <p:txBody>
          <a:bodyPr/>
          <a:lstStyle/>
          <a:p>
            <a:endParaRPr lang="en-US" dirty="0"/>
          </a:p>
        </p:txBody>
      </p:sp>
      <p:pic>
        <p:nvPicPr>
          <p:cNvPr id="4100" name="Picture 4" descr="http://2.bp.blogspot.com/-ZRbUhRA-FVo/TuEJ3m-EuDI/AAAAAAAAGL4/_VdJ1-Trlo4/s1600/Death+of+John+Lennon.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 y="1371600"/>
            <a:ext cx="3832434" cy="510540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s://encrypted-tbn2.gstatic.com/images?q=tbn:ANd9GcSjfOGGD0Hwj9xUJcQLnsIAbu3NIYGC-80f9_XvpikBCpJN2VwH"/>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05400" y="1513522"/>
            <a:ext cx="3611512" cy="4821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9107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PMRC</a:t>
            </a:r>
            <a:endParaRPr lang="en-US" dirty="0"/>
          </a:p>
        </p:txBody>
      </p:sp>
      <p:sp>
        <p:nvSpPr>
          <p:cNvPr id="3" name="Content Placeholder 2"/>
          <p:cNvSpPr>
            <a:spLocks noGrp="1"/>
          </p:cNvSpPr>
          <p:nvPr>
            <p:ph idx="1"/>
          </p:nvPr>
        </p:nvSpPr>
        <p:spPr>
          <a:xfrm>
            <a:off x="457200" y="1600200"/>
            <a:ext cx="4038600" cy="4525963"/>
          </a:xfrm>
        </p:spPr>
        <p:txBody>
          <a:bodyPr/>
          <a:lstStyle/>
          <a:p>
            <a:r>
              <a:rPr lang="en-US" dirty="0" smtClean="0"/>
              <a:t>Parents Music Resource Center</a:t>
            </a:r>
          </a:p>
          <a:p>
            <a:r>
              <a:rPr lang="en-US" dirty="0" smtClean="0"/>
              <a:t>“to educate and inform parents of alarming trend…towards lyrics that are sexually explicit.”</a:t>
            </a:r>
            <a:endParaRPr lang="en-US" dirty="0"/>
          </a:p>
        </p:txBody>
      </p:sp>
      <p:pic>
        <p:nvPicPr>
          <p:cNvPr id="5122" name="Picture 2" descr="https://encrypted-tbn2.gstatic.com/images?q=tbn:ANd9GcQZc743zi2sj2aBx-ueB2dXLHcpmumaGWoXgTJMiuLRASXKtooFk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1524000"/>
            <a:ext cx="4267200"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10732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Pop Music (Not MJ, Madonna or Prince)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Huey Lewis and the News</a:t>
            </a:r>
          </a:p>
          <a:p>
            <a:endParaRPr lang="en-US" dirty="0"/>
          </a:p>
          <a:p>
            <a:r>
              <a:rPr lang="en-US" dirty="0" smtClean="0"/>
              <a:t>Whitney Houston</a:t>
            </a:r>
          </a:p>
          <a:p>
            <a:endParaRPr lang="en-US" dirty="0"/>
          </a:p>
          <a:p>
            <a:r>
              <a:rPr lang="en-US" dirty="0" smtClean="0"/>
              <a:t>Paula Abdul</a:t>
            </a:r>
          </a:p>
          <a:p>
            <a:endParaRPr lang="en-US" dirty="0"/>
          </a:p>
          <a:p>
            <a:r>
              <a:rPr lang="en-US" dirty="0" smtClean="0"/>
              <a:t>Janet Jackson</a:t>
            </a:r>
          </a:p>
          <a:p>
            <a:endParaRPr lang="en-US" dirty="0"/>
          </a:p>
          <a:p>
            <a:r>
              <a:rPr lang="en-US" dirty="0" smtClean="0"/>
              <a:t>Phil Collins</a:t>
            </a:r>
            <a:endParaRPr lang="en-US" dirty="0"/>
          </a:p>
        </p:txBody>
      </p:sp>
    </p:spTree>
    <p:extLst>
      <p:ext uri="{BB962C8B-B14F-4D97-AF65-F5344CB8AC3E}">
        <p14:creationId xmlns:p14="http://schemas.microsoft.com/office/powerpoint/2010/main" val="2093262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Biggest Scam in Music History</a:t>
            </a:r>
            <a:endParaRPr lang="en-US" dirty="0"/>
          </a:p>
        </p:txBody>
      </p:sp>
      <p:pic>
        <p:nvPicPr>
          <p:cNvPr id="4" name="Milli Vanilli   Blame it on the Rain (High Quality).wmv">
            <a:hlinkClick r:id="" action="ppaction://media"/>
          </p:cNvPr>
          <p:cNvPicPr>
            <a:picLocks noGrp="1" noRot="1" noChangeAspect="1"/>
          </p:cNvPicPr>
          <p:nvPr>
            <p:ph idx="1"/>
            <a:videoFile r:link="rId1"/>
          </p:nvPr>
        </p:nvPicPr>
        <p:blipFill>
          <a:blip r:embed="rId3" cstate="print"/>
          <a:stretch>
            <a:fillRect/>
          </a:stretch>
        </p:blipFill>
        <p:spPr>
          <a:xfrm>
            <a:off x="3048000" y="2719388"/>
            <a:ext cx="3048000" cy="2286000"/>
          </a:xfrm>
          <a:prstGeom prst="rect">
            <a:avLst/>
          </a:prstGeom>
        </p:spPr>
      </p:pic>
    </p:spTree>
    <p:extLst>
      <p:ext uri="{BB962C8B-B14F-4D97-AF65-F5344CB8AC3E}">
        <p14:creationId xmlns:p14="http://schemas.microsoft.com/office/powerpoint/2010/main" val="306456953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Biggest Scam in Music History</a:t>
            </a:r>
            <a:endParaRPr lang="en-US" dirty="0"/>
          </a:p>
        </p:txBody>
      </p:sp>
      <p:pic>
        <p:nvPicPr>
          <p:cNvPr id="4" name="Milli Vanilli press conference (1990).wmv">
            <a:hlinkClick r:id="" action="ppaction://media"/>
          </p:cNvPr>
          <p:cNvPicPr>
            <a:picLocks noGrp="1" noRot="1" noChangeAspect="1"/>
          </p:cNvPicPr>
          <p:nvPr>
            <p:ph idx="1"/>
            <a:videoFile r:link="rId1"/>
          </p:nvPr>
        </p:nvPicPr>
        <p:blipFill>
          <a:blip r:embed="rId4" cstate="print"/>
          <a:stretch>
            <a:fillRect/>
          </a:stretch>
        </p:blipFill>
        <p:spPr>
          <a:xfrm>
            <a:off x="3048000" y="2719388"/>
            <a:ext cx="3048000" cy="2286000"/>
          </a:xfrm>
          <a:prstGeom prst="rect">
            <a:avLst/>
          </a:prstGeom>
        </p:spPr>
      </p:pic>
    </p:spTree>
    <p:extLst>
      <p:ext uri="{BB962C8B-B14F-4D97-AF65-F5344CB8AC3E}">
        <p14:creationId xmlns:p14="http://schemas.microsoft.com/office/powerpoint/2010/main" val="99041359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Charity Rock</a:t>
            </a:r>
            <a:endParaRPr lang="en-US" dirty="0"/>
          </a:p>
        </p:txBody>
      </p:sp>
      <p:sp>
        <p:nvSpPr>
          <p:cNvPr id="3" name="Content Placeholder 2"/>
          <p:cNvSpPr>
            <a:spLocks noGrp="1"/>
          </p:cNvSpPr>
          <p:nvPr>
            <p:ph sz="half" idx="1"/>
          </p:nvPr>
        </p:nvSpPr>
        <p:spPr>
          <a:xfrm>
            <a:off x="457200" y="1600200"/>
            <a:ext cx="3429000" cy="4525963"/>
          </a:xfrm>
        </p:spPr>
        <p:txBody>
          <a:bodyPr/>
          <a:lstStyle/>
          <a:p>
            <a:r>
              <a:rPr lang="en-US" dirty="0" smtClean="0"/>
              <a:t>“We Are the World”</a:t>
            </a:r>
          </a:p>
          <a:p>
            <a:endParaRPr lang="en-US" dirty="0" smtClean="0"/>
          </a:p>
          <a:p>
            <a:endParaRPr lang="en-US" dirty="0" smtClean="0"/>
          </a:p>
          <a:p>
            <a:r>
              <a:rPr lang="en-US" dirty="0" smtClean="0"/>
              <a:t>Live Aide</a:t>
            </a:r>
          </a:p>
          <a:p>
            <a:endParaRPr lang="en-US" dirty="0" smtClean="0"/>
          </a:p>
          <a:p>
            <a:endParaRPr lang="en-US" dirty="0" smtClean="0"/>
          </a:p>
          <a:p>
            <a:r>
              <a:rPr lang="en-US" dirty="0" smtClean="0"/>
              <a:t>Farm Aid</a:t>
            </a:r>
            <a:endParaRPr lang="en-US" dirty="0"/>
          </a:p>
        </p:txBody>
      </p:sp>
      <p:pic>
        <p:nvPicPr>
          <p:cNvPr id="5" name="USA for Africa   We are the World.wmv">
            <a:hlinkClick r:id="" action="ppaction://media"/>
          </p:cNvPr>
          <p:cNvPicPr>
            <a:picLocks noGrp="1" noRot="1" noChangeAspect="1"/>
          </p:cNvPicPr>
          <p:nvPr>
            <p:ph sz="half" idx="2"/>
            <a:videoFile r:link="rId1"/>
          </p:nvPr>
        </p:nvPicPr>
        <p:blipFill>
          <a:blip r:embed="rId4" cstate="print"/>
          <a:stretch>
            <a:fillRect/>
          </a:stretch>
        </p:blipFill>
        <p:spPr>
          <a:xfrm>
            <a:off x="3581400" y="1752600"/>
            <a:ext cx="5410200" cy="4495800"/>
          </a:xfrm>
          <a:prstGeom prst="rect">
            <a:avLst/>
          </a:prstGeom>
        </p:spPr>
      </p:pic>
    </p:spTree>
    <p:extLst>
      <p:ext uri="{BB962C8B-B14F-4D97-AF65-F5344CB8AC3E}">
        <p14:creationId xmlns:p14="http://schemas.microsoft.com/office/powerpoint/2010/main" val="420011197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MTV</a:t>
            </a:r>
            <a:endParaRPr lang="en-US" dirty="0"/>
          </a:p>
        </p:txBody>
      </p:sp>
      <p:sp>
        <p:nvSpPr>
          <p:cNvPr id="3" name="Content Placeholder 2"/>
          <p:cNvSpPr>
            <a:spLocks noGrp="1"/>
          </p:cNvSpPr>
          <p:nvPr>
            <p:ph idx="1"/>
          </p:nvPr>
        </p:nvSpPr>
        <p:spPr/>
        <p:txBody>
          <a:bodyPr/>
          <a:lstStyle/>
          <a:p>
            <a:endParaRPr lang="en-US"/>
          </a:p>
        </p:txBody>
      </p:sp>
      <p:pic>
        <p:nvPicPr>
          <p:cNvPr id="1026" name="Picture 2" descr="https://encrypted-tbn3.gstatic.com/images?q=tbn:ANd9GcRgJbC8-y-g_q4qi1m5ngUigZXF0anlJIHjiaVLW-xTVvDVpt2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295400"/>
            <a:ext cx="7543800" cy="5369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9353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the 70s…</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descr="https://encrypted-tbn2.gstatic.com/images?q=tbn:ANd9GcR2rALNh1KII7QfU96aZvRU68PaNf9m_SV_xpr2gI5woTItIul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398856">
            <a:off x="1390621" y="3979573"/>
            <a:ext cx="2752725" cy="275272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encrypted-tbn3.gstatic.com/images?q=tbn:ANd9GcRvN3ccDcgoAt4F8K0Zojw3cvVwy3nHEk7wK-xt4qhpxi6UBB9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1034077">
            <a:off x="533400" y="1371600"/>
            <a:ext cx="3733800" cy="236220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s://encrypted-tbn0.gstatic.com/images?q=tbn:ANd9GcR5FPs66tmbVu5eiky3o-dTtK8SkITD6dvZ2TrIhc3Qc6Akf8V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714082">
            <a:off x="5562600" y="1447800"/>
            <a:ext cx="2895600" cy="2895602"/>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s://encrypted-tbn0.gstatic.com/images?q=tbn:ANd9GcSRw3KTKETzJVbstK9mmIsAQ3yHpfPXry35rrYbPP30OKn79Agm"/>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442592">
            <a:off x="5088946" y="4137993"/>
            <a:ext cx="2953520" cy="26781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4092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Glam Rock</a:t>
            </a:r>
            <a:endParaRPr lang="en-US" dirty="0"/>
          </a:p>
        </p:txBody>
      </p:sp>
      <p:sp>
        <p:nvSpPr>
          <p:cNvPr id="3" name="Content Placeholder 2"/>
          <p:cNvSpPr>
            <a:spLocks noGrp="1"/>
          </p:cNvSpPr>
          <p:nvPr>
            <p:ph idx="1"/>
          </p:nvPr>
        </p:nvSpPr>
        <p:spPr/>
        <p:txBody>
          <a:bodyPr>
            <a:normAutofit/>
          </a:bodyPr>
          <a:lstStyle/>
          <a:p>
            <a:r>
              <a:rPr lang="en-US" dirty="0" smtClean="0"/>
              <a:t>Glam Rock</a:t>
            </a:r>
          </a:p>
          <a:p>
            <a:pPr lvl="1"/>
            <a:r>
              <a:rPr lang="en-US" dirty="0" smtClean="0"/>
              <a:t>Umbrella term encompassing a wide variety of styles whose artists utilized flamboyant fashions and assaults on sexual conventions</a:t>
            </a:r>
          </a:p>
          <a:p>
            <a:pPr lvl="2"/>
            <a:endParaRPr lang="en-US" dirty="0" smtClean="0"/>
          </a:p>
          <a:p>
            <a:pPr lvl="2"/>
            <a:r>
              <a:rPr lang="en-US" dirty="0" smtClean="0"/>
              <a:t>Big hair</a:t>
            </a:r>
          </a:p>
          <a:p>
            <a:pPr lvl="2"/>
            <a:r>
              <a:rPr lang="en-US" dirty="0" smtClean="0"/>
              <a:t>Make-up</a:t>
            </a:r>
          </a:p>
          <a:p>
            <a:pPr lvl="2"/>
            <a:r>
              <a:rPr lang="en-US" dirty="0" err="1" smtClean="0"/>
              <a:t>Glamerous</a:t>
            </a:r>
            <a:endParaRPr lang="en-US" dirty="0" smtClean="0"/>
          </a:p>
          <a:p>
            <a:pPr lvl="2"/>
            <a:r>
              <a:rPr lang="en-US" dirty="0" smtClean="0"/>
              <a:t>Shock-and-awe factor</a:t>
            </a:r>
            <a:endParaRPr lang="en-US" dirty="0"/>
          </a:p>
        </p:txBody>
      </p:sp>
    </p:spTree>
    <p:extLst>
      <p:ext uri="{BB962C8B-B14F-4D97-AF65-F5344CB8AC3E}">
        <p14:creationId xmlns:p14="http://schemas.microsoft.com/office/powerpoint/2010/main" val="2946529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Glam Rock</a:t>
            </a:r>
            <a:endParaRPr lang="en-US" dirty="0"/>
          </a:p>
        </p:txBody>
      </p:sp>
      <p:sp>
        <p:nvSpPr>
          <p:cNvPr id="4" name="Text Placeholder 3"/>
          <p:cNvSpPr>
            <a:spLocks noGrp="1"/>
          </p:cNvSpPr>
          <p:nvPr>
            <p:ph type="body" idx="1"/>
          </p:nvPr>
        </p:nvSpPr>
        <p:spPr>
          <a:xfrm>
            <a:off x="457200" y="1295400"/>
            <a:ext cx="8305800" cy="639762"/>
          </a:xfrm>
        </p:spPr>
        <p:txBody>
          <a:bodyPr/>
          <a:lstStyle/>
          <a:p>
            <a:pPr algn="ctr"/>
            <a:r>
              <a:rPr lang="en-US" dirty="0" smtClean="0"/>
              <a:t>David Bowie</a:t>
            </a:r>
            <a:endParaRPr lang="en-US" dirty="0"/>
          </a:p>
        </p:txBody>
      </p:sp>
      <p:pic>
        <p:nvPicPr>
          <p:cNvPr id="6" name="David Bowie   Ziggy Stardust (From The Motion Picture).wmv">
            <a:hlinkClick r:id="" action="ppaction://media"/>
          </p:cNvPr>
          <p:cNvPicPr>
            <a:picLocks noGrp="1" noRot="1" noChangeAspect="1"/>
          </p:cNvPicPr>
          <p:nvPr>
            <p:ph sz="half" idx="2"/>
            <a:videoFile r:link="rId1"/>
          </p:nvPr>
        </p:nvPicPr>
        <p:blipFill>
          <a:blip r:embed="rId4" cstate="print"/>
          <a:stretch>
            <a:fillRect/>
          </a:stretch>
        </p:blipFill>
        <p:spPr>
          <a:xfrm>
            <a:off x="954088" y="3008313"/>
            <a:ext cx="3048000" cy="2286000"/>
          </a:xfrm>
          <a:prstGeom prst="rect">
            <a:avLst/>
          </a:prstGeom>
        </p:spPr>
      </p:pic>
    </p:spTree>
    <p:extLst>
      <p:ext uri="{BB962C8B-B14F-4D97-AF65-F5344CB8AC3E}">
        <p14:creationId xmlns:p14="http://schemas.microsoft.com/office/powerpoint/2010/main" val="399378938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Glam Rock</a:t>
            </a:r>
            <a:endParaRPr lang="en-US" dirty="0"/>
          </a:p>
        </p:txBody>
      </p:sp>
      <p:sp>
        <p:nvSpPr>
          <p:cNvPr id="4" name="Text Placeholder 3"/>
          <p:cNvSpPr>
            <a:spLocks noGrp="1"/>
          </p:cNvSpPr>
          <p:nvPr>
            <p:ph type="body" idx="1"/>
          </p:nvPr>
        </p:nvSpPr>
        <p:spPr>
          <a:xfrm>
            <a:off x="457200" y="1295400"/>
            <a:ext cx="8305800" cy="639762"/>
          </a:xfrm>
        </p:spPr>
        <p:txBody>
          <a:bodyPr/>
          <a:lstStyle/>
          <a:p>
            <a:pPr algn="ctr"/>
            <a:r>
              <a:rPr lang="en-US" dirty="0" smtClean="0"/>
              <a:t>Elton John</a:t>
            </a:r>
            <a:endParaRPr lang="en-US" dirty="0"/>
          </a:p>
        </p:txBody>
      </p:sp>
      <p:pic>
        <p:nvPicPr>
          <p:cNvPr id="6" name="Elton John   Benny and the Jets   Central Park.wmv">
            <a:hlinkClick r:id="" action="ppaction://media"/>
          </p:cNvPr>
          <p:cNvPicPr>
            <a:picLocks noGrp="1" noRot="1" noChangeAspect="1"/>
          </p:cNvPicPr>
          <p:nvPr>
            <p:ph sz="half" idx="2"/>
            <a:videoFile r:link="rId1"/>
          </p:nvPr>
        </p:nvPicPr>
        <p:blipFill>
          <a:blip r:embed="rId4" cstate="print"/>
          <a:stretch>
            <a:fillRect/>
          </a:stretch>
        </p:blipFill>
        <p:spPr>
          <a:xfrm>
            <a:off x="954088" y="3008313"/>
            <a:ext cx="3048000" cy="2286000"/>
          </a:xfrm>
          <a:prstGeom prst="rect">
            <a:avLst/>
          </a:prstGeom>
        </p:spPr>
      </p:pic>
    </p:spTree>
    <p:extLst>
      <p:ext uri="{BB962C8B-B14F-4D97-AF65-F5344CB8AC3E}">
        <p14:creationId xmlns:p14="http://schemas.microsoft.com/office/powerpoint/2010/main" val="219101730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Glam Rock</a:t>
            </a:r>
            <a:endParaRPr lang="en-US" dirty="0"/>
          </a:p>
        </p:txBody>
      </p:sp>
      <p:sp>
        <p:nvSpPr>
          <p:cNvPr id="4" name="Text Placeholder 3"/>
          <p:cNvSpPr>
            <a:spLocks noGrp="1"/>
          </p:cNvSpPr>
          <p:nvPr>
            <p:ph type="body" idx="1"/>
          </p:nvPr>
        </p:nvSpPr>
        <p:spPr>
          <a:xfrm>
            <a:off x="457200" y="1295400"/>
            <a:ext cx="8305800" cy="639762"/>
          </a:xfrm>
        </p:spPr>
        <p:txBody>
          <a:bodyPr/>
          <a:lstStyle/>
          <a:p>
            <a:pPr algn="ctr"/>
            <a:r>
              <a:rPr lang="en-US" dirty="0" smtClean="0"/>
              <a:t>Rod Stewart</a:t>
            </a:r>
            <a:endParaRPr lang="en-US" dirty="0"/>
          </a:p>
        </p:txBody>
      </p:sp>
      <p:pic>
        <p:nvPicPr>
          <p:cNvPr id="6" name="Rod Stewart   Da Ya Think I'm Sexy.wmv">
            <a:hlinkClick r:id="" action="ppaction://media"/>
          </p:cNvPr>
          <p:cNvPicPr>
            <a:picLocks noGrp="1" noRot="1" noChangeAspect="1"/>
          </p:cNvPicPr>
          <p:nvPr>
            <p:ph sz="half" idx="2"/>
            <a:videoFile r:link="rId1"/>
          </p:nvPr>
        </p:nvPicPr>
        <p:blipFill>
          <a:blip r:embed="rId4" cstate="print"/>
          <a:stretch>
            <a:fillRect/>
          </a:stretch>
        </p:blipFill>
        <p:spPr>
          <a:xfrm>
            <a:off x="954088" y="3008313"/>
            <a:ext cx="3048000" cy="2286000"/>
          </a:xfrm>
          <a:prstGeom prst="rect">
            <a:avLst/>
          </a:prstGeom>
        </p:spPr>
      </p:pic>
    </p:spTree>
    <p:extLst>
      <p:ext uri="{BB962C8B-B14F-4D97-AF65-F5344CB8AC3E}">
        <p14:creationId xmlns:p14="http://schemas.microsoft.com/office/powerpoint/2010/main" val="2191017301"/>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of Metal</a:t>
            </a:r>
            <a:endParaRPr lang="en-US" dirty="0"/>
          </a:p>
        </p:txBody>
      </p:sp>
      <p:sp>
        <p:nvSpPr>
          <p:cNvPr id="3" name="Content Placeholder 2"/>
          <p:cNvSpPr>
            <a:spLocks noGrp="1"/>
          </p:cNvSpPr>
          <p:nvPr>
            <p:ph idx="1"/>
          </p:nvPr>
        </p:nvSpPr>
        <p:spPr>
          <a:xfrm>
            <a:off x="457200" y="1524000"/>
            <a:ext cx="8229600" cy="4953000"/>
          </a:xfrm>
        </p:spPr>
        <p:txBody>
          <a:bodyPr>
            <a:normAutofit fontScale="92500" lnSpcReduction="10000"/>
          </a:bodyPr>
          <a:lstStyle/>
          <a:p>
            <a:r>
              <a:rPr lang="en-US" u="sng" dirty="0" smtClean="0"/>
              <a:t>Pop Metal</a:t>
            </a:r>
          </a:p>
          <a:p>
            <a:pPr lvl="1"/>
            <a:r>
              <a:rPr lang="en-US" dirty="0" smtClean="0"/>
              <a:t>More commercially oriented version of metal rock</a:t>
            </a:r>
          </a:p>
          <a:p>
            <a:pPr lvl="1"/>
            <a:r>
              <a:rPr lang="en-US" dirty="0" smtClean="0"/>
              <a:t>Used keyboards and vocal harmonies</a:t>
            </a:r>
          </a:p>
          <a:p>
            <a:pPr lvl="1"/>
            <a:r>
              <a:rPr lang="en-US" dirty="0" smtClean="0"/>
              <a:t>Focused on catchy pop hooks for a wider audience</a:t>
            </a:r>
          </a:p>
          <a:p>
            <a:pPr lvl="1"/>
            <a:endParaRPr lang="en-US" dirty="0" smtClean="0"/>
          </a:p>
          <a:p>
            <a:r>
              <a:rPr lang="en-US" u="sng" dirty="0" smtClean="0"/>
              <a:t>Thrash / Speed Metal</a:t>
            </a:r>
          </a:p>
          <a:p>
            <a:pPr lvl="1"/>
            <a:r>
              <a:rPr lang="en-US" dirty="0" smtClean="0"/>
              <a:t>A faster, darker, more intense metal music</a:t>
            </a:r>
          </a:p>
          <a:p>
            <a:pPr lvl="1"/>
            <a:r>
              <a:rPr lang="en-US" dirty="0" smtClean="0"/>
              <a:t>Technically demanding and complex musical compositions</a:t>
            </a:r>
            <a:endParaRPr lang="en-US" dirty="0"/>
          </a:p>
        </p:txBody>
      </p:sp>
    </p:spTree>
    <p:extLst>
      <p:ext uri="{BB962C8B-B14F-4D97-AF65-F5344CB8AC3E}">
        <p14:creationId xmlns:p14="http://schemas.microsoft.com/office/powerpoint/2010/main" val="538867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TotalTime>
  <Words>3380</Words>
  <Application>Microsoft Office PowerPoint</Application>
  <PresentationFormat>On-screen Show (4:3)</PresentationFormat>
  <Paragraphs>190</Paragraphs>
  <Slides>26</Slides>
  <Notes>15</Notes>
  <HiddenSlides>0</HiddenSlides>
  <MMClips>18</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The Evolution of Rock</vt:lpstr>
      <vt:lpstr>New Technology of Music</vt:lpstr>
      <vt:lpstr>MTV</vt:lpstr>
      <vt:lpstr>Remember the 70s…</vt:lpstr>
      <vt:lpstr>Glam Rock</vt:lpstr>
      <vt:lpstr>Glam Rock</vt:lpstr>
      <vt:lpstr>Glam Rock</vt:lpstr>
      <vt:lpstr>Glam Rock</vt:lpstr>
      <vt:lpstr>Transition of Metal</vt:lpstr>
      <vt:lpstr>Hair Bands of the 80s</vt:lpstr>
      <vt:lpstr>Hair Bands of the 80s</vt:lpstr>
      <vt:lpstr>Hair Bands of the 80s</vt:lpstr>
      <vt:lpstr>Hair Bands of the 80s</vt:lpstr>
      <vt:lpstr>Hair Bands of the 80s</vt:lpstr>
      <vt:lpstr>The Ballad</vt:lpstr>
      <vt:lpstr>The Ballad</vt:lpstr>
      <vt:lpstr>Thrash Metal</vt:lpstr>
      <vt:lpstr>Alternative Rock</vt:lpstr>
      <vt:lpstr>Alternative Rock</vt:lpstr>
      <vt:lpstr>The Other Happenings in Rock Music</vt:lpstr>
      <vt:lpstr>John Lennon</vt:lpstr>
      <vt:lpstr>PMRC</vt:lpstr>
      <vt:lpstr>Pop Music (Not MJ, Madonna or Prince)</vt:lpstr>
      <vt:lpstr>The Biggest Scam in Music History</vt:lpstr>
      <vt:lpstr>The Biggest Scam in Music History</vt:lpstr>
      <vt:lpstr>Charity Rock</vt:lpstr>
    </vt:vector>
  </TitlesOfParts>
  <Company>JCPS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Evolution of Rock</dc:title>
  <dc:creator>Joshua Abell</dc:creator>
  <cp:lastModifiedBy>Kovacs, Lauren A</cp:lastModifiedBy>
  <cp:revision>17</cp:revision>
  <dcterms:created xsi:type="dcterms:W3CDTF">2013-01-29T21:45:46Z</dcterms:created>
  <dcterms:modified xsi:type="dcterms:W3CDTF">2014-05-27T13:24:24Z</dcterms:modified>
</cp:coreProperties>
</file>